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2" r:id="rId4"/>
    <p:sldId id="258" r:id="rId5"/>
    <p:sldId id="259" r:id="rId6"/>
    <p:sldId id="260" r:id="rId7"/>
    <p:sldId id="261" r:id="rId8"/>
    <p:sldId id="276" r:id="rId9"/>
    <p:sldId id="264" r:id="rId10"/>
    <p:sldId id="277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5" r:id="rId21"/>
    <p:sldId id="279" r:id="rId22"/>
    <p:sldId id="280" r:id="rId23"/>
    <p:sldId id="281" r:id="rId24"/>
    <p:sldId id="282" r:id="rId25"/>
    <p:sldId id="284" r:id="rId26"/>
    <p:sldId id="283" r:id="rId27"/>
    <p:sldId id="286" r:id="rId28"/>
    <p:sldId id="287" r:id="rId29"/>
    <p:sldId id="275" r:id="rId30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jpe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9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49.png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6.jpeg"/><Relationship Id="rId7" Type="http://schemas.openxmlformats.org/officeDocument/2006/relationships/image" Target="../media/image39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6" Type="http://schemas.openxmlformats.org/officeDocument/2006/relationships/image" Target="../media/image46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39.png"/><Relationship Id="rId2" Type="http://schemas.openxmlformats.org/officeDocument/2006/relationships/image" Target="../media/image5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64.png"/><Relationship Id="rId11" Type="http://schemas.openxmlformats.org/officeDocument/2006/relationships/image" Target="../media/image63.png"/><Relationship Id="rId10" Type="http://schemas.openxmlformats.org/officeDocument/2006/relationships/image" Target="../media/image62.png"/><Relationship Id="rId1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5.jpeg"/><Relationship Id="rId1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87.jpeg"/><Relationship Id="rId1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image" Target="../media/image14.jpeg"/><Relationship Id="rId7" Type="http://schemas.openxmlformats.org/officeDocument/2006/relationships/image" Target="../media/image13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7.png"/><Relationship Id="rId11" Type="http://schemas.openxmlformats.org/officeDocument/2006/relationships/image" Target="../media/image16.jpeg"/><Relationship Id="rId10" Type="http://schemas.openxmlformats.org/officeDocument/2006/relationships/image" Target="../media/image4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4.png"/><Relationship Id="rId15" Type="http://schemas.openxmlformats.org/officeDocument/2006/relationships/image" Target="../media/image38.png"/><Relationship Id="rId14" Type="http://schemas.openxmlformats.org/officeDocument/2006/relationships/image" Target="../media/image37.png"/><Relationship Id="rId13" Type="http://schemas.openxmlformats.org/officeDocument/2006/relationships/image" Target="../media/image36.png"/><Relationship Id="rId12" Type="http://schemas.openxmlformats.org/officeDocument/2006/relationships/image" Target="../media/image35.png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f12b8625258aae8c120d3354adfe7b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/>
          <p:cNvSpPr/>
          <p:nvPr/>
        </p:nvSpPr>
        <p:spPr>
          <a:xfrm>
            <a:off x="2239010" y="1186815"/>
            <a:ext cx="8599805" cy="7283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8000"/>
              </a:lnSpc>
            </a:pPr>
            <a:r>
              <a:rPr sz="5400" b="1" kern="0" spc="-36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零</a:t>
            </a:r>
            <a:r>
              <a:rPr sz="54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跑汽</a:t>
            </a:r>
            <a:r>
              <a:rPr sz="5400" b="1" kern="0" spc="-71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54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</a:t>
            </a:r>
            <a:r>
              <a:rPr lang="en-US" sz="54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5400" b="1" kern="0" spc="-350" dirty="0">
                <a:ln w="16802" cap="flat" cmpd="sng">
                  <a:solidFill>
                    <a:srgbClr val="00BEDC">
                      <a:alpha val="100000"/>
                    </a:srgbClr>
                  </a:solidFill>
                  <a:prstDash val="solid"/>
                  <a:miter lim="10"/>
                </a:ln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</a:t>
            </a:r>
            <a:r>
              <a:rPr lang="en-US" sz="5400" b="1" kern="0" spc="-350" dirty="0">
                <a:ln w="16802" cap="flat" cmpd="sng">
                  <a:solidFill>
                    <a:srgbClr val="00BEDC">
                      <a:alpha val="100000"/>
                    </a:srgbClr>
                  </a:solidFill>
                  <a:prstDash val="solid"/>
                  <a:miter lim="10"/>
                </a:ln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 </a:t>
            </a:r>
            <a:r>
              <a:rPr sz="54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校</a:t>
            </a:r>
            <a:r>
              <a:rPr sz="5400" b="1" kern="0" spc="-54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54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园招聘</a:t>
            </a:r>
            <a:r>
              <a:rPr sz="5400" b="1" kern="0" spc="-6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en-US" sz="5400" b="1" kern="0" spc="-6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21600000">
            <a:off x="1722120" y="1266444"/>
            <a:ext cx="9124187" cy="5247132"/>
            <a:chOff x="0" y="0"/>
            <a:chExt cx="9124187" cy="5247132"/>
          </a:xfrm>
        </p:grpSpPr>
        <p:sp>
          <p:nvSpPr>
            <p:cNvPr id="174" name="path"/>
            <p:cNvSpPr/>
            <p:nvPr/>
          </p:nvSpPr>
          <p:spPr>
            <a:xfrm>
              <a:off x="0" y="0"/>
              <a:ext cx="9124187" cy="515111"/>
            </a:xfrm>
            <a:custGeom>
              <a:avLst/>
              <a:gdLst/>
              <a:ahLst/>
              <a:cxnLst/>
              <a:rect l="0" t="0" r="0" b="0"/>
              <a:pathLst>
                <a:path w="14368" h="811">
                  <a:moveTo>
                    <a:pt x="0" y="0"/>
                  </a:moveTo>
                  <a:lnTo>
                    <a:pt x="3158" y="0"/>
                  </a:lnTo>
                  <a:lnTo>
                    <a:pt x="3158" y="811"/>
                  </a:lnTo>
                  <a:lnTo>
                    <a:pt x="0" y="811"/>
                  </a:lnTo>
                  <a:lnTo>
                    <a:pt x="0" y="0"/>
                  </a:lnTo>
                  <a:close/>
                </a:path>
                <a:path w="14368" h="811">
                  <a:moveTo>
                    <a:pt x="3158" y="0"/>
                  </a:moveTo>
                  <a:lnTo>
                    <a:pt x="7732" y="0"/>
                  </a:lnTo>
                  <a:lnTo>
                    <a:pt x="7732" y="811"/>
                  </a:lnTo>
                  <a:lnTo>
                    <a:pt x="3158" y="811"/>
                  </a:lnTo>
                  <a:lnTo>
                    <a:pt x="3158" y="0"/>
                  </a:lnTo>
                  <a:close/>
                </a:path>
                <a:path w="14368" h="811">
                  <a:moveTo>
                    <a:pt x="7732" y="0"/>
                  </a:moveTo>
                  <a:lnTo>
                    <a:pt x="14368" y="0"/>
                  </a:lnTo>
                  <a:lnTo>
                    <a:pt x="14368" y="811"/>
                  </a:lnTo>
                  <a:lnTo>
                    <a:pt x="7732" y="811"/>
                  </a:lnTo>
                  <a:lnTo>
                    <a:pt x="7732" y="0"/>
                  </a:lnTo>
                  <a:close/>
                </a:path>
              </a:pathLst>
            </a:custGeom>
            <a:solidFill>
              <a:srgbClr val="6CC2B8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6" name="path"/>
            <p:cNvSpPr/>
            <p:nvPr/>
          </p:nvSpPr>
          <p:spPr>
            <a:xfrm>
              <a:off x="0" y="515111"/>
              <a:ext cx="9124187" cy="4732020"/>
            </a:xfrm>
            <a:custGeom>
              <a:avLst/>
              <a:gdLst/>
              <a:ahLst/>
              <a:cxnLst/>
              <a:rect l="0" t="0" r="0" b="0"/>
              <a:pathLst>
                <a:path w="14368" h="7452">
                  <a:moveTo>
                    <a:pt x="0" y="0"/>
                  </a:moveTo>
                  <a:lnTo>
                    <a:pt x="3158" y="0"/>
                  </a:lnTo>
                  <a:lnTo>
                    <a:pt x="3158" y="808"/>
                  </a:lnTo>
                  <a:lnTo>
                    <a:pt x="0" y="808"/>
                  </a:lnTo>
                  <a:lnTo>
                    <a:pt x="0" y="0"/>
                  </a:lnTo>
                  <a:close/>
                </a:path>
                <a:path w="14368" h="7452">
                  <a:moveTo>
                    <a:pt x="3158" y="0"/>
                  </a:moveTo>
                  <a:lnTo>
                    <a:pt x="7732" y="0"/>
                  </a:lnTo>
                  <a:lnTo>
                    <a:pt x="7732" y="808"/>
                  </a:lnTo>
                  <a:lnTo>
                    <a:pt x="3158" y="808"/>
                  </a:lnTo>
                  <a:lnTo>
                    <a:pt x="3158" y="0"/>
                  </a:lnTo>
                  <a:close/>
                </a:path>
                <a:path w="14368" h="7452">
                  <a:moveTo>
                    <a:pt x="7732" y="0"/>
                  </a:moveTo>
                  <a:lnTo>
                    <a:pt x="14368" y="0"/>
                  </a:lnTo>
                  <a:lnTo>
                    <a:pt x="14368" y="7452"/>
                  </a:lnTo>
                  <a:lnTo>
                    <a:pt x="7732" y="7452"/>
                  </a:lnTo>
                  <a:lnTo>
                    <a:pt x="7732" y="0"/>
                  </a:lnTo>
                  <a:close/>
                </a:path>
                <a:path w="14368" h="7452">
                  <a:moveTo>
                    <a:pt x="0" y="1617"/>
                  </a:moveTo>
                  <a:lnTo>
                    <a:pt x="3158" y="1617"/>
                  </a:lnTo>
                  <a:lnTo>
                    <a:pt x="3158" y="2428"/>
                  </a:lnTo>
                  <a:lnTo>
                    <a:pt x="0" y="2428"/>
                  </a:lnTo>
                  <a:lnTo>
                    <a:pt x="0" y="1617"/>
                  </a:lnTo>
                  <a:close/>
                </a:path>
                <a:path w="14368" h="7452">
                  <a:moveTo>
                    <a:pt x="3158" y="1617"/>
                  </a:moveTo>
                  <a:lnTo>
                    <a:pt x="7732" y="1617"/>
                  </a:lnTo>
                  <a:lnTo>
                    <a:pt x="7732" y="2428"/>
                  </a:lnTo>
                  <a:lnTo>
                    <a:pt x="3158" y="2428"/>
                  </a:lnTo>
                  <a:lnTo>
                    <a:pt x="3158" y="1617"/>
                  </a:lnTo>
                  <a:close/>
                </a:path>
                <a:path w="14368" h="7452">
                  <a:moveTo>
                    <a:pt x="0" y="3237"/>
                  </a:moveTo>
                  <a:lnTo>
                    <a:pt x="3158" y="3237"/>
                  </a:lnTo>
                  <a:lnTo>
                    <a:pt x="3158" y="4046"/>
                  </a:lnTo>
                  <a:lnTo>
                    <a:pt x="0" y="4046"/>
                  </a:lnTo>
                  <a:lnTo>
                    <a:pt x="0" y="3237"/>
                  </a:lnTo>
                  <a:close/>
                </a:path>
                <a:path w="14368" h="7452">
                  <a:moveTo>
                    <a:pt x="3158" y="3237"/>
                  </a:moveTo>
                  <a:lnTo>
                    <a:pt x="7732" y="3237"/>
                  </a:lnTo>
                  <a:lnTo>
                    <a:pt x="7732" y="4046"/>
                  </a:lnTo>
                  <a:lnTo>
                    <a:pt x="3158" y="4046"/>
                  </a:lnTo>
                  <a:lnTo>
                    <a:pt x="3158" y="3237"/>
                  </a:lnTo>
                  <a:close/>
                </a:path>
                <a:path w="14368" h="7452">
                  <a:moveTo>
                    <a:pt x="0" y="4857"/>
                  </a:moveTo>
                  <a:lnTo>
                    <a:pt x="3158" y="4857"/>
                  </a:lnTo>
                  <a:lnTo>
                    <a:pt x="3158" y="5666"/>
                  </a:lnTo>
                  <a:lnTo>
                    <a:pt x="0" y="5666"/>
                  </a:lnTo>
                  <a:lnTo>
                    <a:pt x="0" y="4857"/>
                  </a:lnTo>
                  <a:close/>
                </a:path>
                <a:path w="14368" h="7452">
                  <a:moveTo>
                    <a:pt x="3158" y="4857"/>
                  </a:moveTo>
                  <a:lnTo>
                    <a:pt x="7732" y="4857"/>
                  </a:lnTo>
                  <a:lnTo>
                    <a:pt x="7732" y="5666"/>
                  </a:lnTo>
                  <a:lnTo>
                    <a:pt x="3158" y="5666"/>
                  </a:lnTo>
                  <a:lnTo>
                    <a:pt x="3158" y="4857"/>
                  </a:lnTo>
                  <a:close/>
                </a:path>
                <a:path w="14368" h="7452">
                  <a:moveTo>
                    <a:pt x="0" y="6640"/>
                  </a:moveTo>
                  <a:lnTo>
                    <a:pt x="3158" y="6640"/>
                  </a:lnTo>
                  <a:lnTo>
                    <a:pt x="3158" y="7452"/>
                  </a:lnTo>
                  <a:lnTo>
                    <a:pt x="0" y="7452"/>
                  </a:lnTo>
                  <a:lnTo>
                    <a:pt x="0" y="6640"/>
                  </a:lnTo>
                  <a:close/>
                </a:path>
                <a:path w="14368" h="7452">
                  <a:moveTo>
                    <a:pt x="3158" y="6640"/>
                  </a:moveTo>
                  <a:lnTo>
                    <a:pt x="7732" y="6640"/>
                  </a:lnTo>
                  <a:lnTo>
                    <a:pt x="7732" y="7452"/>
                  </a:lnTo>
                  <a:lnTo>
                    <a:pt x="3158" y="7452"/>
                  </a:lnTo>
                  <a:lnTo>
                    <a:pt x="3158" y="6640"/>
                  </a:lnTo>
                  <a:close/>
                </a:path>
              </a:pathLst>
            </a:custGeom>
            <a:solidFill>
              <a:srgbClr val="D4E9E6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8" name="path"/>
            <p:cNvSpPr/>
            <p:nvPr/>
          </p:nvSpPr>
          <p:spPr>
            <a:xfrm>
              <a:off x="0" y="1028700"/>
              <a:ext cx="4910327" cy="3703320"/>
            </a:xfrm>
            <a:custGeom>
              <a:avLst/>
              <a:gdLst/>
              <a:ahLst/>
              <a:cxnLst/>
              <a:rect l="0" t="0" r="0" b="0"/>
              <a:pathLst>
                <a:path w="7732" h="5832">
                  <a:moveTo>
                    <a:pt x="0" y="0"/>
                  </a:moveTo>
                  <a:lnTo>
                    <a:pt x="3158" y="0"/>
                  </a:lnTo>
                  <a:lnTo>
                    <a:pt x="3158" y="808"/>
                  </a:lnTo>
                  <a:lnTo>
                    <a:pt x="0" y="808"/>
                  </a:lnTo>
                  <a:lnTo>
                    <a:pt x="0" y="0"/>
                  </a:lnTo>
                  <a:close/>
                </a:path>
                <a:path w="7732" h="5832">
                  <a:moveTo>
                    <a:pt x="3158" y="0"/>
                  </a:moveTo>
                  <a:lnTo>
                    <a:pt x="7732" y="0"/>
                  </a:lnTo>
                  <a:lnTo>
                    <a:pt x="7732" y="808"/>
                  </a:lnTo>
                  <a:lnTo>
                    <a:pt x="3158" y="808"/>
                  </a:lnTo>
                  <a:lnTo>
                    <a:pt x="3158" y="0"/>
                  </a:lnTo>
                  <a:close/>
                </a:path>
                <a:path w="7732" h="5832">
                  <a:moveTo>
                    <a:pt x="0" y="1620"/>
                  </a:moveTo>
                  <a:lnTo>
                    <a:pt x="3158" y="1620"/>
                  </a:lnTo>
                  <a:lnTo>
                    <a:pt x="3158" y="2428"/>
                  </a:lnTo>
                  <a:lnTo>
                    <a:pt x="0" y="2428"/>
                  </a:lnTo>
                  <a:lnTo>
                    <a:pt x="0" y="1620"/>
                  </a:lnTo>
                  <a:close/>
                </a:path>
                <a:path w="7732" h="5832">
                  <a:moveTo>
                    <a:pt x="3158" y="1620"/>
                  </a:moveTo>
                  <a:lnTo>
                    <a:pt x="7732" y="1620"/>
                  </a:lnTo>
                  <a:lnTo>
                    <a:pt x="7732" y="2428"/>
                  </a:lnTo>
                  <a:lnTo>
                    <a:pt x="3158" y="2428"/>
                  </a:lnTo>
                  <a:lnTo>
                    <a:pt x="3158" y="1620"/>
                  </a:lnTo>
                  <a:close/>
                </a:path>
                <a:path w="7732" h="5832">
                  <a:moveTo>
                    <a:pt x="0" y="3237"/>
                  </a:moveTo>
                  <a:lnTo>
                    <a:pt x="3158" y="3237"/>
                  </a:lnTo>
                  <a:lnTo>
                    <a:pt x="3158" y="4048"/>
                  </a:lnTo>
                  <a:lnTo>
                    <a:pt x="0" y="4048"/>
                  </a:lnTo>
                  <a:lnTo>
                    <a:pt x="0" y="3237"/>
                  </a:lnTo>
                  <a:close/>
                </a:path>
                <a:path w="7732" h="5832">
                  <a:moveTo>
                    <a:pt x="3158" y="3237"/>
                  </a:moveTo>
                  <a:lnTo>
                    <a:pt x="7732" y="3237"/>
                  </a:lnTo>
                  <a:lnTo>
                    <a:pt x="7732" y="4048"/>
                  </a:lnTo>
                  <a:lnTo>
                    <a:pt x="3158" y="4048"/>
                  </a:lnTo>
                  <a:lnTo>
                    <a:pt x="3158" y="3237"/>
                  </a:lnTo>
                  <a:close/>
                </a:path>
                <a:path w="7732" h="5832">
                  <a:moveTo>
                    <a:pt x="0" y="4857"/>
                  </a:moveTo>
                  <a:lnTo>
                    <a:pt x="3158" y="4857"/>
                  </a:lnTo>
                  <a:lnTo>
                    <a:pt x="3158" y="5832"/>
                  </a:lnTo>
                  <a:lnTo>
                    <a:pt x="0" y="5832"/>
                  </a:lnTo>
                  <a:lnTo>
                    <a:pt x="0" y="4857"/>
                  </a:lnTo>
                  <a:close/>
                </a:path>
                <a:path w="7732" h="5832">
                  <a:moveTo>
                    <a:pt x="3158" y="4857"/>
                  </a:moveTo>
                  <a:lnTo>
                    <a:pt x="7732" y="4857"/>
                  </a:lnTo>
                  <a:lnTo>
                    <a:pt x="7732" y="5832"/>
                  </a:lnTo>
                  <a:lnTo>
                    <a:pt x="3158" y="5832"/>
                  </a:lnTo>
                  <a:lnTo>
                    <a:pt x="3158" y="4857"/>
                  </a:lnTo>
                  <a:close/>
                </a:path>
              </a:pathLst>
            </a:custGeom>
            <a:solidFill>
              <a:srgbClr val="EBF4F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80" name="table 180"/>
          <p:cNvGraphicFramePr>
            <a:graphicFrameLocks noGrp="1"/>
          </p:cNvGraphicFramePr>
          <p:nvPr/>
        </p:nvGraphicFramePr>
        <p:xfrm>
          <a:off x="1715642" y="1260347"/>
          <a:ext cx="9136380" cy="5258435"/>
        </p:xfrm>
        <a:graphic>
          <a:graphicData uri="http://schemas.openxmlformats.org/drawingml/2006/table">
            <a:tbl>
              <a:tblPr/>
              <a:tblGrid>
                <a:gridCol w="2012314"/>
                <a:gridCol w="2905125"/>
                <a:gridCol w="4218940"/>
              </a:tblGrid>
              <a:tr h="5207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900" dirty="0"/>
                    </a:p>
                    <a:p>
                      <a:pPr marL="565150" algn="l" rtl="0" eaLnBrk="0">
                        <a:lnSpc>
                          <a:spcPts val="2070"/>
                        </a:lnSpc>
                        <a:spcBef>
                          <a:spcPts val="5"/>
                        </a:spcBef>
                      </a:pPr>
                      <a:r>
                        <a:rPr sz="1700" kern="0" spc="70" dirty="0">
                          <a:ln w="6537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需求部门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900" dirty="0"/>
                    </a:p>
                    <a:p>
                      <a:pPr marL="1008380" algn="l" rtl="0" eaLnBrk="0">
                        <a:lnSpc>
                          <a:spcPts val="2060"/>
                        </a:lnSpc>
                        <a:spcBef>
                          <a:spcPts val="5"/>
                        </a:spcBef>
                      </a:pPr>
                      <a:r>
                        <a:rPr sz="1700" kern="0" spc="70" dirty="0">
                          <a:ln w="6537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需求岗位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900" dirty="0"/>
                    </a:p>
                    <a:p>
                      <a:pPr marL="1659890" algn="l" rtl="0" eaLnBrk="0">
                        <a:lnSpc>
                          <a:spcPts val="2060"/>
                        </a:lnSpc>
                        <a:spcBef>
                          <a:spcPts val="5"/>
                        </a:spcBef>
                      </a:pPr>
                      <a:r>
                        <a:rPr sz="1700" kern="0" spc="70" dirty="0">
                          <a:ln w="6537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专业要求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71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900" dirty="0"/>
                    </a:p>
                    <a:p>
                      <a:pPr marL="441325" algn="l" rtl="0" eaLnBrk="0">
                        <a:lnSpc>
                          <a:spcPct val="96000"/>
                        </a:lnSpc>
                        <a:spcBef>
                          <a:spcPts val="5"/>
                        </a:spcBef>
                      </a:pPr>
                      <a:r>
                        <a:rPr sz="1700" kern="0" spc="9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制造技术部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900" dirty="0"/>
                    </a:p>
                    <a:p>
                      <a:pPr marL="887095" algn="l" rtl="0" eaLnBrk="0">
                        <a:lnSpc>
                          <a:spcPct val="95000"/>
                        </a:lnSpc>
                        <a:spcBef>
                          <a:spcPts val="5"/>
                        </a:spcBef>
                      </a:pPr>
                      <a:r>
                        <a:rPr sz="1700" kern="0" spc="8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工艺技术岗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1000" dirty="0"/>
                    </a:p>
                    <a:p>
                      <a:pPr marL="93980" indent="-635" algn="l" rtl="0" eaLnBrk="0">
                        <a:lnSpc>
                          <a:spcPct val="108000"/>
                        </a:lnSpc>
                        <a:spcBef>
                          <a:spcPts val="5"/>
                        </a:spcBef>
                      </a:pPr>
                      <a:r>
                        <a:rPr sz="1700" kern="0" spc="8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汽车装配、</a:t>
                      </a:r>
                      <a:r>
                        <a:rPr sz="1700" kern="0" spc="-34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700" kern="0" spc="8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汽车检测与维修、</a:t>
                      </a:r>
                      <a:r>
                        <a:rPr sz="1700" kern="0" spc="-38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700" kern="0" spc="8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机械&amp;机</a:t>
                      </a:r>
                      <a:r>
                        <a:rPr sz="1700" kern="0" spc="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</a:t>
                      </a:r>
                      <a:r>
                        <a:rPr sz="1700" kern="0" spc="6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电类、</a:t>
                      </a:r>
                      <a:r>
                        <a:rPr sz="1700" kern="0" spc="-39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700" kern="0" spc="6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模具、</a:t>
                      </a:r>
                      <a:r>
                        <a:rPr sz="1700" kern="0" spc="-38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700" kern="0" spc="6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化工、</a:t>
                      </a:r>
                      <a:r>
                        <a:rPr sz="1700" kern="0" spc="-38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700" kern="0" spc="6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材料类、</a:t>
                      </a:r>
                      <a:r>
                        <a:rPr sz="1700" kern="0" spc="-40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700" kern="0" spc="6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物流类等</a:t>
                      </a:r>
                      <a:r>
                        <a:rPr sz="1700" kern="0" spc="5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</a:t>
                      </a:r>
                      <a:r>
                        <a:rPr sz="1700" kern="0" spc="9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相关专业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900" dirty="0"/>
                    </a:p>
                    <a:p>
                      <a:pPr marL="666750" algn="l" rtl="0" eaLnBrk="0">
                        <a:lnSpc>
                          <a:spcPct val="96000"/>
                        </a:lnSpc>
                      </a:pPr>
                      <a:r>
                        <a:rPr sz="1700" kern="0" spc="9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质量部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900" dirty="0"/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marL="881380" algn="l" rtl="0" eaLnBrk="0">
                        <a:lnSpc>
                          <a:spcPct val="95000"/>
                        </a:lnSpc>
                      </a:pPr>
                      <a:r>
                        <a:rPr sz="1700" kern="0" spc="9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质量检验岗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9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439420" algn="l" rtl="0" eaLnBrk="0">
                        <a:lnSpc>
                          <a:spcPct val="96000"/>
                        </a:lnSpc>
                      </a:pPr>
                      <a:r>
                        <a:rPr sz="1700" kern="0" spc="9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仓储物流部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900" dirty="0"/>
                    </a:p>
                    <a:p>
                      <a:pPr marL="882650" algn="l" rtl="0" eaLnBrk="0">
                        <a:lnSpc>
                          <a:spcPct val="96000"/>
                        </a:lnSpc>
                      </a:pPr>
                      <a:r>
                        <a:rPr sz="1700" kern="0" spc="9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仓库管理岗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9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441960" algn="l" rtl="0" eaLnBrk="0">
                        <a:lnSpc>
                          <a:spcPct val="96000"/>
                        </a:lnSpc>
                      </a:pPr>
                      <a:r>
                        <a:rPr sz="1700" kern="0" spc="9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设备保障部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900" dirty="0"/>
                    </a:p>
                    <a:p>
                      <a:pPr marL="885190" algn="l" rtl="0" eaLnBrk="0">
                        <a:lnSpc>
                          <a:spcPct val="96000"/>
                        </a:lnSpc>
                      </a:pPr>
                      <a:r>
                        <a:rPr sz="1700" kern="0" spc="9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设备维修岗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71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900" dirty="0"/>
                    </a:p>
                    <a:p>
                      <a:pPr marL="671195" algn="l" rtl="0" eaLnBrk="0">
                        <a:lnSpc>
                          <a:spcPct val="96000"/>
                        </a:lnSpc>
                        <a:spcBef>
                          <a:spcPts val="5"/>
                        </a:spcBef>
                      </a:pPr>
                      <a:r>
                        <a:rPr sz="1700" kern="0" spc="8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冲压部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900" dirty="0"/>
                    </a:p>
                    <a:p>
                      <a:pPr marL="886460" algn="l" rtl="0" eaLnBrk="0">
                        <a:lnSpc>
                          <a:spcPct val="95000"/>
                        </a:lnSpc>
                        <a:spcBef>
                          <a:spcPts val="5"/>
                        </a:spcBef>
                      </a:pPr>
                      <a:r>
                        <a:rPr sz="1700" kern="0" spc="8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冲压生产岗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9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669290" algn="l" rtl="0" eaLnBrk="0">
                        <a:lnSpc>
                          <a:spcPct val="96000"/>
                        </a:lnSpc>
                      </a:pPr>
                      <a:r>
                        <a:rPr sz="1700" kern="0" spc="8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焊装部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900" dirty="0"/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marL="883920" algn="l" rtl="0" eaLnBrk="0">
                        <a:lnSpc>
                          <a:spcPct val="95000"/>
                        </a:lnSpc>
                      </a:pPr>
                      <a:r>
                        <a:rPr sz="1700" kern="0" spc="9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焊装生产岗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9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669290" algn="l" rtl="0" eaLnBrk="0">
                        <a:lnSpc>
                          <a:spcPct val="96000"/>
                        </a:lnSpc>
                      </a:pPr>
                      <a:r>
                        <a:rPr sz="1700" kern="0" spc="8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涂装部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900" dirty="0"/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marL="883920" algn="l" rtl="0" eaLnBrk="0">
                        <a:lnSpc>
                          <a:spcPct val="95000"/>
                        </a:lnSpc>
                      </a:pPr>
                      <a:r>
                        <a:rPr sz="1700" kern="0" spc="9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涂装生产岗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4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1000"/>
                        </a:lnSpc>
                      </a:pPr>
                      <a:endParaRPr lang="en-US" altLang="en-US" sz="1000" dirty="0"/>
                    </a:p>
                    <a:p>
                      <a:pPr marL="668655" algn="l" rtl="0" eaLnBrk="0">
                        <a:lnSpc>
                          <a:spcPct val="96000"/>
                        </a:lnSpc>
                        <a:spcBef>
                          <a:spcPts val="5"/>
                        </a:spcBef>
                      </a:pPr>
                      <a:r>
                        <a:rPr sz="1700" kern="0" spc="8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总装部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3000"/>
                        </a:lnSpc>
                      </a:pPr>
                      <a:endParaRPr lang="en-US" altLang="en-US" sz="1000" dirty="0"/>
                    </a:p>
                    <a:p>
                      <a:pPr marL="883285" algn="l" rtl="0" eaLnBrk="0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sz="1700" kern="0" spc="9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总装生产岗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06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900" dirty="0"/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marL="443865" algn="l" rtl="0" eaLnBrk="0">
                        <a:lnSpc>
                          <a:spcPct val="96000"/>
                        </a:lnSpc>
                      </a:pPr>
                      <a:r>
                        <a:rPr sz="1700" kern="0" spc="8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三电制造部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900" dirty="0"/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marL="768985" algn="l" rtl="0" eaLnBrk="0">
                        <a:lnSpc>
                          <a:spcPct val="95000"/>
                        </a:lnSpc>
                      </a:pPr>
                      <a:r>
                        <a:rPr sz="1700" kern="0" spc="7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装配、</a:t>
                      </a:r>
                      <a:r>
                        <a:rPr sz="1700" kern="0" spc="-37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700" kern="0" spc="70" dirty="0">
                          <a:solidFill>
                            <a:srgbClr val="80808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测试岗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82" name="picture 1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620840" y="517379"/>
            <a:ext cx="2048147" cy="394901"/>
          </a:xfrm>
          <a:prstGeom prst="rect">
            <a:avLst/>
          </a:prstGeom>
        </p:spPr>
      </p:pic>
      <p:pic>
        <p:nvPicPr>
          <p:cNvPr id="184" name="picture 1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26070" y="643280"/>
            <a:ext cx="1547076" cy="4012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374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8" name="textbox 188"/>
          <p:cNvSpPr/>
          <p:nvPr/>
        </p:nvSpPr>
        <p:spPr>
          <a:xfrm>
            <a:off x="3166504" y="3103130"/>
            <a:ext cx="5756275" cy="5791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4000"/>
              </a:lnSpc>
              <a:spcBef>
                <a:spcPts val="0"/>
              </a:spcBef>
            </a:pPr>
            <a:r>
              <a:rPr sz="4300" b="1" kern="0" spc="26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加入零跑的收获&amp;未来</a:t>
            </a:r>
            <a:endParaRPr lang="en-US" altLang="en-US" sz="4300" b="1" kern="0" spc="260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90" name="picture 1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74877" y="527037"/>
            <a:ext cx="3518903" cy="400608"/>
          </a:xfrm>
          <a:prstGeom prst="rect">
            <a:avLst/>
          </a:prstGeom>
        </p:spPr>
      </p:pic>
      <p:pic>
        <p:nvPicPr>
          <p:cNvPr id="80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860757" y="325881"/>
            <a:ext cx="1894901" cy="42316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94" name="picture 1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961644"/>
            <a:ext cx="12190476" cy="5896355"/>
          </a:xfrm>
          <a:prstGeom prst="rect">
            <a:avLst/>
          </a:prstGeom>
        </p:spPr>
      </p:pic>
      <p:sp>
        <p:nvSpPr>
          <p:cNvPr id="196" name="textbox 196"/>
          <p:cNvSpPr/>
          <p:nvPr/>
        </p:nvSpPr>
        <p:spPr>
          <a:xfrm>
            <a:off x="6445885" y="3964940"/>
            <a:ext cx="5294630" cy="21405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875" indent="-3810" algn="l" rtl="0" eaLnBrk="0">
              <a:lnSpc>
                <a:spcPct val="106000"/>
              </a:lnSpc>
            </a:pPr>
            <a:r>
              <a:rPr sz="2000" kern="0" spc="0" dirty="0">
                <a:ln w="5103" cap="flat" cmpd="sng">
                  <a:solidFill>
                    <a:srgbClr val="B8A558">
                      <a:alpha val="100000"/>
                    </a:srgbClr>
                  </a:solidFill>
                  <a:prstDash val="solid"/>
                  <a:bevel/>
                </a:ln>
                <a:solidFill>
                  <a:srgbClr val="B8A55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转正薪资：</a:t>
            </a:r>
            <a:r>
              <a:rPr sz="20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结合定岗情况、实习期</a:t>
            </a:r>
            <a:r>
              <a:rPr sz="20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20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表现综合评定，综合薪资</a:t>
            </a:r>
            <a:r>
              <a:rPr sz="20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5000-7500</a:t>
            </a:r>
            <a:endParaRPr lang="en-US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indent="-1905" algn="l" rtl="0" eaLnBrk="0" fontAlgn="auto">
              <a:lnSpc>
                <a:spcPct val="108000"/>
              </a:lnSpc>
              <a:spcBef>
                <a:spcPts val="2200"/>
              </a:spcBef>
            </a:pPr>
            <a:r>
              <a:rPr sz="2000" kern="0" spc="-20" dirty="0">
                <a:ln w="5103" cap="flat" cmpd="sng">
                  <a:solidFill>
                    <a:srgbClr val="B8A558">
                      <a:alpha val="100000"/>
                    </a:srgbClr>
                  </a:solidFill>
                  <a:prstDash val="solid"/>
                  <a:bevel/>
                </a:ln>
                <a:solidFill>
                  <a:srgbClr val="B8A55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转正福利：</a:t>
            </a: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六险一金</a:t>
            </a:r>
            <a:r>
              <a:rPr sz="2000" kern="0" spc="2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、年终奖</a:t>
            </a:r>
            <a:r>
              <a:rPr sz="20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sz="20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餐补+通讯补贴+高温补贴</a:t>
            </a:r>
            <a:endParaRPr lang="en-US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240" algn="l" rtl="0" eaLnBrk="0">
              <a:lnSpc>
                <a:spcPct val="85000"/>
              </a:lnSpc>
              <a:spcBef>
                <a:spcPts val="395"/>
              </a:spcBef>
            </a:pPr>
            <a:r>
              <a:rPr sz="20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法定年假+公司补充年假</a:t>
            </a:r>
            <a:endParaRPr lang="en-US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ts val="2015"/>
              </a:lnSpc>
            </a:pPr>
            <a:r>
              <a:rPr sz="20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生日福利+节假日礼物</a:t>
            </a:r>
            <a:endParaRPr lang="en-US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8" name="textbox 198"/>
          <p:cNvSpPr/>
          <p:nvPr/>
        </p:nvSpPr>
        <p:spPr>
          <a:xfrm>
            <a:off x="664845" y="3882390"/>
            <a:ext cx="5238750" cy="20897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6000"/>
              </a:lnSpc>
            </a:pPr>
            <a:r>
              <a:rPr sz="2000" kern="0" dirty="0">
                <a:ln w="5103" cap="flat" cmpd="sng">
                  <a:solidFill>
                    <a:srgbClr val="B8A558">
                      <a:alpha val="100000"/>
                    </a:srgbClr>
                  </a:solidFill>
                  <a:prstDash val="solid"/>
                  <a:bevel/>
                </a:ln>
                <a:solidFill>
                  <a:srgbClr val="B8A55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综合薪酬：</a:t>
            </a:r>
            <a:endParaRPr sz="2000" kern="0" dirty="0">
              <a:ln w="5103" cap="flat" cmpd="sng">
                <a:solidFill>
                  <a:srgbClr val="B8A558">
                    <a:alpha val="100000"/>
                  </a:srgbClr>
                </a:solidFill>
                <a:prstDash val="solid"/>
                <a:bevel/>
              </a:ln>
              <a:solidFill>
                <a:srgbClr val="B8A55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050" algn="l" rtl="0" eaLnBrk="0">
              <a:lnSpc>
                <a:spcPct val="96000"/>
              </a:lnSpc>
              <a:spcBef>
                <a:spcPts val="395"/>
              </a:spcBef>
            </a:pPr>
            <a:r>
              <a:rPr sz="2000" kern="0" spc="0" dirty="0">
                <a:ln w="510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学习实习</a:t>
            </a:r>
            <a:r>
              <a:rPr sz="20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根据加班400</a:t>
            </a:r>
            <a:r>
              <a:rPr sz="20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0-6500元</a:t>
            </a:r>
            <a:endParaRPr lang="en-US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rtl="0" eaLnBrk="0" fontAlgn="auto">
              <a:lnSpc>
                <a:spcPct val="166000"/>
              </a:lnSpc>
              <a:spcBef>
                <a:spcPts val="2200"/>
              </a:spcBef>
            </a:pPr>
            <a:r>
              <a:rPr sz="2000" kern="0" spc="-20" dirty="0">
                <a:ln w="5103" cap="flat" cmpd="sng">
                  <a:solidFill>
                    <a:srgbClr val="B8A558">
                      <a:alpha val="100000"/>
                    </a:srgbClr>
                  </a:solidFill>
                  <a:prstDash val="solid"/>
                  <a:bevel/>
                </a:ln>
                <a:solidFill>
                  <a:srgbClr val="B8A55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福利：</a:t>
            </a:r>
            <a:endParaRPr sz="2000" kern="0" spc="-20" dirty="0">
              <a:ln w="5103" cap="flat" cmpd="sng">
                <a:solidFill>
                  <a:srgbClr val="B8A558">
                    <a:alpha val="100000"/>
                  </a:srgbClr>
                </a:solidFill>
                <a:prstDash val="solid"/>
                <a:bevel/>
              </a:ln>
              <a:solidFill>
                <a:srgbClr val="B8A55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6510" indent="-1905" algn="l" rtl="0" eaLnBrk="0">
              <a:lnSpc>
                <a:spcPct val="108000"/>
              </a:lnSpc>
              <a:spcBef>
                <a:spcPts val="390"/>
              </a:spcBef>
            </a:pPr>
            <a:r>
              <a:rPr sz="20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餐补、免费8人间公寓（独卫</a:t>
            </a: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）、</a:t>
            </a:r>
            <a:r>
              <a:rPr sz="20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免费宽带、公共洗衣房等</a:t>
            </a:r>
            <a:endParaRPr lang="en-US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0" name="picture 2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118044" y="2266766"/>
            <a:ext cx="1355301" cy="138161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21600000">
            <a:off x="6944969" y="2325522"/>
            <a:ext cx="1267321" cy="1267269"/>
            <a:chOff x="0" y="0"/>
            <a:chExt cx="1267321" cy="1267269"/>
          </a:xfrm>
        </p:grpSpPr>
        <p:sp>
          <p:nvSpPr>
            <p:cNvPr id="202" name="path"/>
            <p:cNvSpPr/>
            <p:nvPr/>
          </p:nvSpPr>
          <p:spPr>
            <a:xfrm>
              <a:off x="0" y="0"/>
              <a:ext cx="1267321" cy="1267269"/>
            </a:xfrm>
            <a:custGeom>
              <a:avLst/>
              <a:gdLst/>
              <a:ahLst/>
              <a:cxnLst/>
              <a:rect l="0" t="0" r="0" b="0"/>
              <a:pathLst>
                <a:path w="1995" h="1995">
                  <a:moveTo>
                    <a:pt x="997" y="0"/>
                  </a:moveTo>
                  <a:cubicBezTo>
                    <a:pt x="1549" y="0"/>
                    <a:pt x="1995" y="446"/>
                    <a:pt x="1995" y="997"/>
                  </a:cubicBezTo>
                  <a:cubicBezTo>
                    <a:pt x="1995" y="1329"/>
                    <a:pt x="1833" y="1623"/>
                    <a:pt x="1584" y="1805"/>
                  </a:cubicBezTo>
                  <a:lnTo>
                    <a:pt x="997" y="997"/>
                  </a:lnTo>
                  <a:lnTo>
                    <a:pt x="997" y="0"/>
                  </a:lnTo>
                </a:path>
                <a:path w="1995" h="1995">
                  <a:moveTo>
                    <a:pt x="1584" y="1805"/>
                  </a:moveTo>
                  <a:cubicBezTo>
                    <a:pt x="1419" y="1925"/>
                    <a:pt x="1217" y="1995"/>
                    <a:pt x="997" y="1995"/>
                  </a:cubicBezTo>
                  <a:cubicBezTo>
                    <a:pt x="446" y="1995"/>
                    <a:pt x="0" y="1548"/>
                    <a:pt x="0" y="997"/>
                  </a:cubicBezTo>
                  <a:cubicBezTo>
                    <a:pt x="0" y="446"/>
                    <a:pt x="446" y="0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  <a:lnTo>
                    <a:pt x="997" y="997"/>
                  </a:lnTo>
                  <a:lnTo>
                    <a:pt x="1584" y="1805"/>
                  </a:lnTo>
                </a:path>
              </a:pathLst>
            </a:custGeom>
            <a:solidFill>
              <a:srgbClr val="FFDB56">
                <a:alpha val="56862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4" name="path"/>
            <p:cNvSpPr/>
            <p:nvPr/>
          </p:nvSpPr>
          <p:spPr>
            <a:xfrm>
              <a:off x="76098" y="76339"/>
              <a:ext cx="1116178" cy="1115923"/>
            </a:xfrm>
            <a:custGeom>
              <a:avLst/>
              <a:gdLst/>
              <a:ahLst/>
              <a:cxnLst/>
              <a:rect l="0" t="0" r="0" b="0"/>
              <a:pathLst>
                <a:path w="1757" h="1757">
                  <a:moveTo>
                    <a:pt x="0" y="878"/>
                  </a:moveTo>
                  <a:cubicBezTo>
                    <a:pt x="0" y="393"/>
                    <a:pt x="393" y="0"/>
                    <a:pt x="879" y="0"/>
                  </a:cubicBezTo>
                  <a:cubicBezTo>
                    <a:pt x="1364" y="0"/>
                    <a:pt x="1757" y="393"/>
                    <a:pt x="1757" y="878"/>
                  </a:cubicBezTo>
                  <a:cubicBezTo>
                    <a:pt x="1757" y="1363"/>
                    <a:pt x="1364" y="1757"/>
                    <a:pt x="879" y="1757"/>
                  </a:cubicBezTo>
                  <a:cubicBezTo>
                    <a:pt x="393" y="1757"/>
                    <a:pt x="0" y="1363"/>
                    <a:pt x="0" y="878"/>
                  </a:cubicBezTo>
                </a:path>
              </a:pathLst>
            </a:custGeom>
            <a:solidFill>
              <a:srgbClr val="2A2B3B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206" name="picture 2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620840" y="517379"/>
            <a:ext cx="2048147" cy="394901"/>
          </a:xfrm>
          <a:prstGeom prst="rect">
            <a:avLst/>
          </a:prstGeom>
        </p:spPr>
      </p:pic>
      <p:pic>
        <p:nvPicPr>
          <p:cNvPr id="208" name="picture 2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939736" y="509892"/>
            <a:ext cx="1545374" cy="378993"/>
          </a:xfrm>
          <a:prstGeom prst="rect">
            <a:avLst/>
          </a:prstGeom>
        </p:spPr>
      </p:pic>
      <p:pic>
        <p:nvPicPr>
          <p:cNvPr id="210" name="picture 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5565299" y="2266766"/>
            <a:ext cx="578829" cy="578829"/>
          </a:xfrm>
          <a:prstGeom prst="rect">
            <a:avLst/>
          </a:prstGeom>
        </p:spPr>
      </p:pic>
      <p:sp>
        <p:nvSpPr>
          <p:cNvPr id="212" name="textbox 212"/>
          <p:cNvSpPr/>
          <p:nvPr/>
        </p:nvSpPr>
        <p:spPr>
          <a:xfrm>
            <a:off x="3518363" y="2775457"/>
            <a:ext cx="622934" cy="50228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00" dirty="0"/>
          </a:p>
          <a:p>
            <a:pPr marL="27305" indent="-14605" algn="l" rtl="0" eaLnBrk="0">
              <a:lnSpc>
                <a:spcPct val="104000"/>
              </a:lnSpc>
            </a:pPr>
            <a:r>
              <a:rPr sz="1500" kern="0" spc="6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</a:t>
            </a:r>
            <a:r>
              <a:rPr lang="en-US" sz="1500" kern="0" spc="6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500" kern="0" spc="2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习</a:t>
            </a:r>
            <a:endParaRPr sz="1500" kern="0" spc="20" dirty="0">
              <a:ln w="5793" cap="flat" cmpd="sng">
                <a:solidFill>
                  <a:srgbClr val="FFFFFF">
                    <a:alpha val="100000"/>
                  </a:srgbClr>
                </a:solidFill>
                <a:prstDash val="solid"/>
                <a:bevel/>
              </a:ln>
              <a:solidFill>
                <a:srgbClr val="FFFFFF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7305" indent="-14605" algn="l" rtl="0" eaLnBrk="0">
              <a:lnSpc>
                <a:spcPct val="104000"/>
              </a:lnSpc>
            </a:pPr>
            <a:r>
              <a:rPr sz="1500" kern="0" spc="2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期</a:t>
            </a:r>
            <a:r>
              <a:rPr lang="en-US" sz="1500" kern="0" spc="2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500" kern="0" spc="2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间</a:t>
            </a:r>
            <a:endParaRPr lang="en-US" altLang="en-US" sz="1500" dirty="0"/>
          </a:p>
        </p:txBody>
      </p:sp>
      <p:sp>
        <p:nvSpPr>
          <p:cNvPr id="214" name="textbox 214"/>
          <p:cNvSpPr/>
          <p:nvPr/>
        </p:nvSpPr>
        <p:spPr>
          <a:xfrm>
            <a:off x="7368189" y="2720847"/>
            <a:ext cx="426719" cy="5010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indent="4445" algn="l" rtl="0" eaLnBrk="0">
              <a:lnSpc>
                <a:spcPct val="104000"/>
              </a:lnSpc>
            </a:pPr>
            <a:r>
              <a:rPr sz="1500" kern="0" spc="5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毕业</a:t>
            </a:r>
            <a:r>
              <a:rPr sz="1500" kern="0" spc="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500" kern="0" spc="7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转正</a:t>
            </a:r>
            <a:endParaRPr lang="en-US" altLang="en-US" sz="1500" dirty="0"/>
          </a:p>
        </p:txBody>
      </p:sp>
      <p:pic>
        <p:nvPicPr>
          <p:cNvPr id="216" name="picture 2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027176" y="1214628"/>
            <a:ext cx="7991856" cy="15239"/>
          </a:xfrm>
          <a:prstGeom prst="rect">
            <a:avLst/>
          </a:prstGeom>
        </p:spPr>
      </p:pic>
      <p:pic>
        <p:nvPicPr>
          <p:cNvPr id="218" name="picture 2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6943344" y="2307678"/>
            <a:ext cx="349301" cy="348665"/>
          </a:xfrm>
          <a:prstGeom prst="rect">
            <a:avLst/>
          </a:prstGeom>
        </p:spPr>
      </p:pic>
      <p:pic>
        <p:nvPicPr>
          <p:cNvPr id="220" name="picture 2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3199803" y="2361196"/>
            <a:ext cx="348665" cy="348665"/>
          </a:xfrm>
          <a:prstGeom prst="rect">
            <a:avLst/>
          </a:prstGeom>
        </p:spPr>
      </p:pic>
      <p:pic>
        <p:nvPicPr>
          <p:cNvPr id="222" name="picture 2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6921902" y="5829434"/>
            <a:ext cx="326889" cy="362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21600000">
            <a:off x="4681308" y="5067325"/>
            <a:ext cx="2641346" cy="580631"/>
            <a:chOff x="0" y="0"/>
            <a:chExt cx="2641346" cy="580631"/>
          </a:xfrm>
        </p:grpSpPr>
        <p:pic>
          <p:nvPicPr>
            <p:cNvPr id="226" name="picture 2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2641346" cy="580631"/>
            </a:xfrm>
            <a:prstGeom prst="rect">
              <a:avLst/>
            </a:prstGeom>
          </p:spPr>
        </p:pic>
        <p:sp>
          <p:nvSpPr>
            <p:cNvPr id="228" name="textbox 228"/>
            <p:cNvSpPr/>
            <p:nvPr/>
          </p:nvSpPr>
          <p:spPr>
            <a:xfrm>
              <a:off x="-12700" y="-12700"/>
              <a:ext cx="2667000" cy="63944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7000"/>
                </a:lnSpc>
              </a:pPr>
              <a:endParaRPr lang="en-US" altLang="en-US" sz="1000" dirty="0"/>
            </a:p>
            <a:p>
              <a:pPr marL="757555" algn="l" rtl="0" eaLnBrk="0">
                <a:lnSpc>
                  <a:spcPct val="96000"/>
                </a:lnSpc>
                <a:spcBef>
                  <a:spcPts val="5"/>
                </a:spcBef>
              </a:pPr>
              <a:r>
                <a:rPr sz="2000" kern="0" spc="220" dirty="0">
                  <a:ln w="7282" cap="flat" cmpd="sng">
                    <a:solidFill>
                      <a:srgbClr val="46F1CB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46F1CB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见习岗位</a:t>
              </a:r>
              <a:endParaRPr lang="en-US" altLang="en-US" sz="2000" dirty="0"/>
            </a:p>
          </p:txBody>
        </p:sp>
      </p:grpSp>
      <p:sp>
        <p:nvSpPr>
          <p:cNvPr id="230" name="textbox 230"/>
          <p:cNvSpPr/>
          <p:nvPr/>
        </p:nvSpPr>
        <p:spPr>
          <a:xfrm>
            <a:off x="3623411" y="1396314"/>
            <a:ext cx="4777104" cy="37528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r>
              <a:rPr sz="2300" kern="0" spc="290" dirty="0">
                <a:ln w="8717" cap="flat" cmpd="sng">
                  <a:solidFill>
                    <a:srgbClr val="46F1CB">
                      <a:alpha val="100000"/>
                    </a:srgbClr>
                  </a:solidFill>
                  <a:prstDash val="solid"/>
                  <a:bevel/>
                </a:ln>
                <a:solidFill>
                  <a:srgbClr val="46F1C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管理通道</a:t>
            </a:r>
            <a:r>
              <a:rPr sz="2300" kern="0" spc="40" dirty="0">
                <a:solidFill>
                  <a:srgbClr val="46F1C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 </a:t>
            </a:r>
            <a:r>
              <a:rPr sz="2300" kern="0" spc="290" dirty="0">
                <a:ln w="8717" cap="flat" cmpd="sng">
                  <a:solidFill>
                    <a:srgbClr val="46F1CB">
                      <a:alpha val="100000"/>
                    </a:srgbClr>
                  </a:solidFill>
                  <a:prstDash val="solid"/>
                  <a:bevel/>
                </a:ln>
                <a:solidFill>
                  <a:srgbClr val="46F1C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专业通道</a:t>
            </a:r>
            <a:endParaRPr lang="en-US" altLang="en-US" sz="2300" dirty="0"/>
          </a:p>
        </p:txBody>
      </p:sp>
      <p:grpSp>
        <p:nvGrpSpPr>
          <p:cNvPr id="16" name="group 16"/>
          <p:cNvGrpSpPr/>
          <p:nvPr/>
        </p:nvGrpSpPr>
        <p:grpSpPr>
          <a:xfrm rot="21600000">
            <a:off x="3436886" y="3003664"/>
            <a:ext cx="1774570" cy="567944"/>
            <a:chOff x="0" y="0"/>
            <a:chExt cx="1774570" cy="567944"/>
          </a:xfrm>
        </p:grpSpPr>
        <p:pic>
          <p:nvPicPr>
            <p:cNvPr id="232" name="picture 2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1774570" cy="567944"/>
            </a:xfrm>
            <a:prstGeom prst="rect">
              <a:avLst/>
            </a:prstGeom>
          </p:spPr>
        </p:pic>
        <p:sp>
          <p:nvSpPr>
            <p:cNvPr id="234" name="textbox 234"/>
            <p:cNvSpPr/>
            <p:nvPr/>
          </p:nvSpPr>
          <p:spPr>
            <a:xfrm>
              <a:off x="-12700" y="-12700"/>
              <a:ext cx="1800225" cy="62991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7000"/>
                </a:lnSpc>
              </a:pPr>
              <a:endParaRPr lang="en-US" altLang="en-US" sz="1000" dirty="0"/>
            </a:p>
            <a:p>
              <a:pPr marL="615950" algn="l" rtl="0" eaLnBrk="0">
                <a:lnSpc>
                  <a:spcPct val="97000"/>
                </a:lnSpc>
                <a:spcBef>
                  <a:spcPts val="0"/>
                </a:spcBef>
              </a:pPr>
              <a:r>
                <a:rPr sz="2000" kern="0" spc="170" dirty="0">
                  <a:ln w="7282" cap="flat" cmpd="sng">
                    <a:solidFill>
                      <a:srgbClr val="1BD1F3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1BD1F3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班长</a:t>
              </a:r>
              <a:endParaRPr lang="en-US" altLang="en-US" sz="2000" dirty="0"/>
            </a:p>
          </p:txBody>
        </p:sp>
      </p:grpSp>
      <p:grpSp>
        <p:nvGrpSpPr>
          <p:cNvPr id="18" name="group 18"/>
          <p:cNvGrpSpPr/>
          <p:nvPr/>
        </p:nvGrpSpPr>
        <p:grpSpPr>
          <a:xfrm rot="21600000">
            <a:off x="6827722" y="1961908"/>
            <a:ext cx="1774570" cy="567931"/>
            <a:chOff x="0" y="0"/>
            <a:chExt cx="1774570" cy="567931"/>
          </a:xfrm>
        </p:grpSpPr>
        <p:pic>
          <p:nvPicPr>
            <p:cNvPr id="236" name="picture 2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1774570" cy="567931"/>
            </a:xfrm>
            <a:prstGeom prst="rect">
              <a:avLst/>
            </a:prstGeom>
          </p:spPr>
        </p:pic>
        <p:sp>
          <p:nvSpPr>
            <p:cNvPr id="238" name="textbox 238"/>
            <p:cNvSpPr/>
            <p:nvPr/>
          </p:nvSpPr>
          <p:spPr>
            <a:xfrm>
              <a:off x="-12700" y="-12700"/>
              <a:ext cx="1800225" cy="62674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7000"/>
                </a:lnSpc>
              </a:pPr>
              <a:endParaRPr lang="en-US" altLang="en-US" sz="1000" dirty="0"/>
            </a:p>
            <a:p>
              <a:pPr marL="329565" algn="l" rtl="0" eaLnBrk="0">
                <a:lnSpc>
                  <a:spcPct val="96000"/>
                </a:lnSpc>
                <a:spcBef>
                  <a:spcPts val="5"/>
                </a:spcBef>
              </a:pPr>
              <a:r>
                <a:rPr sz="2000" kern="0" spc="210" dirty="0">
                  <a:ln w="7282" cap="flat" cmpd="sng">
                    <a:solidFill>
                      <a:srgbClr val="1BD1F3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1BD1F3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高级技师</a:t>
              </a:r>
              <a:endParaRPr lang="en-US" altLang="en-US" sz="2000" dirty="0"/>
            </a:p>
          </p:txBody>
        </p:sp>
      </p:grpSp>
      <p:grpSp>
        <p:nvGrpSpPr>
          <p:cNvPr id="20" name="group 20"/>
          <p:cNvGrpSpPr/>
          <p:nvPr/>
        </p:nvGrpSpPr>
        <p:grpSpPr>
          <a:xfrm rot="21600000">
            <a:off x="6824891" y="2972486"/>
            <a:ext cx="1774558" cy="567931"/>
            <a:chOff x="0" y="0"/>
            <a:chExt cx="1774558" cy="567931"/>
          </a:xfrm>
        </p:grpSpPr>
        <p:pic>
          <p:nvPicPr>
            <p:cNvPr id="240" name="picture 2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1774558" cy="567931"/>
            </a:xfrm>
            <a:prstGeom prst="rect">
              <a:avLst/>
            </a:prstGeom>
          </p:spPr>
        </p:pic>
        <p:sp>
          <p:nvSpPr>
            <p:cNvPr id="242" name="textbox 242"/>
            <p:cNvSpPr/>
            <p:nvPr/>
          </p:nvSpPr>
          <p:spPr>
            <a:xfrm>
              <a:off x="-12700" y="-12700"/>
              <a:ext cx="1800225" cy="62865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marL="615950" algn="l" rtl="0" eaLnBrk="0">
                <a:lnSpc>
                  <a:spcPct val="96000"/>
                </a:lnSpc>
                <a:spcBef>
                  <a:spcPts val="5"/>
                </a:spcBef>
              </a:pPr>
              <a:r>
                <a:rPr sz="2000" kern="0" spc="150" dirty="0">
                  <a:ln w="7282" cap="flat" cmpd="sng">
                    <a:solidFill>
                      <a:srgbClr val="1BD1F3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1BD1F3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技师</a:t>
              </a:r>
              <a:endParaRPr lang="en-US" altLang="en-US" sz="2000" dirty="0"/>
            </a:p>
          </p:txBody>
        </p:sp>
      </p:grpSp>
      <p:pic>
        <p:nvPicPr>
          <p:cNvPr id="244" name="picture 2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13307" y="635342"/>
            <a:ext cx="2523997" cy="384442"/>
          </a:xfrm>
          <a:prstGeom prst="rect">
            <a:avLst/>
          </a:prstGeom>
        </p:spPr>
      </p:pic>
      <p:pic>
        <p:nvPicPr>
          <p:cNvPr id="246" name="picture 2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620840" y="386315"/>
            <a:ext cx="2048147" cy="394901"/>
          </a:xfrm>
          <a:prstGeom prst="rect">
            <a:avLst/>
          </a:prstGeom>
        </p:spPr>
      </p:pic>
      <p:sp>
        <p:nvSpPr>
          <p:cNvPr id="248" name="textbox 248"/>
          <p:cNvSpPr/>
          <p:nvPr/>
        </p:nvSpPr>
        <p:spPr>
          <a:xfrm>
            <a:off x="3736709" y="4142867"/>
            <a:ext cx="1149350" cy="3175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algn="r" rtl="0" eaLnBrk="0">
              <a:lnSpc>
                <a:spcPct val="96000"/>
              </a:lnSpc>
            </a:pPr>
            <a:r>
              <a:rPr sz="2000" kern="0" spc="200" dirty="0">
                <a:ln w="7282" cap="flat" cmpd="sng">
                  <a:solidFill>
                    <a:srgbClr val="1BD1F3">
                      <a:alpha val="100000"/>
                    </a:srgbClr>
                  </a:solidFill>
                  <a:prstDash val="solid"/>
                  <a:bevel/>
                </a:ln>
                <a:solidFill>
                  <a:srgbClr val="1BD1F3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见习班长</a:t>
            </a:r>
            <a:endParaRPr lang="en-US" altLang="en-US" sz="2000" dirty="0"/>
          </a:p>
        </p:txBody>
      </p:sp>
      <p:sp>
        <p:nvSpPr>
          <p:cNvPr id="250" name="textbox 250"/>
          <p:cNvSpPr/>
          <p:nvPr/>
        </p:nvSpPr>
        <p:spPr>
          <a:xfrm>
            <a:off x="7095112" y="4142867"/>
            <a:ext cx="1143635" cy="3175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2000" kern="0" spc="210" dirty="0">
                <a:ln w="7282" cap="flat" cmpd="sng">
                  <a:solidFill>
                    <a:srgbClr val="1BD1F3">
                      <a:alpha val="100000"/>
                    </a:srgbClr>
                  </a:solidFill>
                  <a:prstDash val="solid"/>
                  <a:bevel/>
                </a:ln>
                <a:solidFill>
                  <a:srgbClr val="1BD1F3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高级技工</a:t>
            </a:r>
            <a:endParaRPr lang="en-US" altLang="en-US" sz="2000" dirty="0"/>
          </a:p>
        </p:txBody>
      </p:sp>
      <p:sp>
        <p:nvSpPr>
          <p:cNvPr id="252" name="textbox 252"/>
          <p:cNvSpPr/>
          <p:nvPr/>
        </p:nvSpPr>
        <p:spPr>
          <a:xfrm>
            <a:off x="3882366" y="2109356"/>
            <a:ext cx="855980" cy="3194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algn="r" rtl="0" eaLnBrk="0">
              <a:lnSpc>
                <a:spcPct val="96000"/>
              </a:lnSpc>
            </a:pPr>
            <a:r>
              <a:rPr sz="2000" kern="0" spc="170" dirty="0">
                <a:ln w="7282" cap="flat" cmpd="sng">
                  <a:solidFill>
                    <a:srgbClr val="1BD1F3">
                      <a:alpha val="100000"/>
                    </a:srgbClr>
                  </a:solidFill>
                  <a:prstDash val="solid"/>
                  <a:bevel/>
                </a:ln>
                <a:solidFill>
                  <a:srgbClr val="1BD1F3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工段长</a:t>
            </a:r>
            <a:endParaRPr lang="en-US" altLang="en-US" sz="2000" dirty="0"/>
          </a:p>
        </p:txBody>
      </p:sp>
      <p:pic>
        <p:nvPicPr>
          <p:cNvPr id="254" name="picture 2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027176" y="1214628"/>
            <a:ext cx="7991856" cy="15239"/>
          </a:xfrm>
          <a:prstGeom prst="rect">
            <a:avLst/>
          </a:prstGeom>
        </p:spPr>
      </p:pic>
      <p:sp>
        <p:nvSpPr>
          <p:cNvPr id="256" name="path"/>
          <p:cNvSpPr/>
          <p:nvPr/>
        </p:nvSpPr>
        <p:spPr>
          <a:xfrm>
            <a:off x="4230623" y="4689348"/>
            <a:ext cx="310896" cy="381000"/>
          </a:xfrm>
          <a:custGeom>
            <a:avLst/>
            <a:gdLst/>
            <a:ahLst/>
            <a:cxnLst/>
            <a:rect l="0" t="0" r="0" b="0"/>
            <a:pathLst>
              <a:path w="489" h="600">
                <a:moveTo>
                  <a:pt x="376" y="81"/>
                </a:moveTo>
                <a:lnTo>
                  <a:pt x="283" y="134"/>
                </a:lnTo>
                <a:lnTo>
                  <a:pt x="489" y="491"/>
                </a:lnTo>
                <a:lnTo>
                  <a:pt x="300" y="600"/>
                </a:lnTo>
                <a:lnTo>
                  <a:pt x="93" y="244"/>
                </a:lnTo>
                <a:lnTo>
                  <a:pt x="0" y="297"/>
                </a:lnTo>
                <a:lnTo>
                  <a:pt x="79" y="0"/>
                </a:lnTo>
                <a:lnTo>
                  <a:pt x="376" y="81"/>
                </a:lnTo>
              </a:path>
            </a:pathLst>
          </a:custGeom>
          <a:solidFill>
            <a:srgbClr val="D9D9D9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58" name="path"/>
          <p:cNvSpPr/>
          <p:nvPr/>
        </p:nvSpPr>
        <p:spPr>
          <a:xfrm>
            <a:off x="7522464" y="4715255"/>
            <a:ext cx="307847" cy="384047"/>
          </a:xfrm>
          <a:custGeom>
            <a:avLst/>
            <a:gdLst/>
            <a:ahLst/>
            <a:cxnLst/>
            <a:rect l="0" t="0" r="0" b="0"/>
            <a:pathLst>
              <a:path w="484" h="604">
                <a:moveTo>
                  <a:pt x="484" y="295"/>
                </a:moveTo>
                <a:lnTo>
                  <a:pt x="388" y="242"/>
                </a:lnTo>
                <a:lnTo>
                  <a:pt x="189" y="604"/>
                </a:lnTo>
                <a:lnTo>
                  <a:pt x="0" y="499"/>
                </a:lnTo>
                <a:lnTo>
                  <a:pt x="199" y="136"/>
                </a:lnTo>
                <a:lnTo>
                  <a:pt x="103" y="83"/>
                </a:lnTo>
                <a:lnTo>
                  <a:pt x="400" y="0"/>
                </a:lnTo>
                <a:lnTo>
                  <a:pt x="484" y="295"/>
                </a:lnTo>
              </a:path>
            </a:pathLst>
          </a:custGeom>
          <a:solidFill>
            <a:srgbClr val="D9D9D9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60" name="path"/>
          <p:cNvSpPr/>
          <p:nvPr/>
        </p:nvSpPr>
        <p:spPr>
          <a:xfrm>
            <a:off x="4180332" y="3646932"/>
            <a:ext cx="275843" cy="297179"/>
          </a:xfrm>
          <a:custGeom>
            <a:avLst/>
            <a:gdLst/>
            <a:ahLst/>
            <a:cxnLst/>
            <a:rect l="0" t="0" r="0" b="0"/>
            <a:pathLst>
              <a:path w="434" h="467">
                <a:moveTo>
                  <a:pt x="434" y="218"/>
                </a:moveTo>
                <a:lnTo>
                  <a:pt x="326" y="218"/>
                </a:lnTo>
                <a:lnTo>
                  <a:pt x="326" y="467"/>
                </a:lnTo>
                <a:lnTo>
                  <a:pt x="107" y="467"/>
                </a:lnTo>
                <a:lnTo>
                  <a:pt x="107" y="218"/>
                </a:lnTo>
                <a:lnTo>
                  <a:pt x="0" y="218"/>
                </a:lnTo>
                <a:lnTo>
                  <a:pt x="218" y="0"/>
                </a:lnTo>
                <a:lnTo>
                  <a:pt x="434" y="218"/>
                </a:lnTo>
              </a:path>
            </a:pathLst>
          </a:custGeom>
          <a:solidFill>
            <a:srgbClr val="D9D9D9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62" name="path"/>
          <p:cNvSpPr/>
          <p:nvPr/>
        </p:nvSpPr>
        <p:spPr>
          <a:xfrm>
            <a:off x="7575804" y="3621023"/>
            <a:ext cx="275843" cy="297179"/>
          </a:xfrm>
          <a:custGeom>
            <a:avLst/>
            <a:gdLst/>
            <a:ahLst/>
            <a:cxnLst/>
            <a:rect l="0" t="0" r="0" b="0"/>
            <a:pathLst>
              <a:path w="434" h="467">
                <a:moveTo>
                  <a:pt x="434" y="215"/>
                </a:moveTo>
                <a:lnTo>
                  <a:pt x="326" y="215"/>
                </a:lnTo>
                <a:lnTo>
                  <a:pt x="326" y="467"/>
                </a:lnTo>
                <a:lnTo>
                  <a:pt x="110" y="467"/>
                </a:lnTo>
                <a:lnTo>
                  <a:pt x="110" y="215"/>
                </a:lnTo>
                <a:lnTo>
                  <a:pt x="0" y="215"/>
                </a:lnTo>
                <a:lnTo>
                  <a:pt x="218" y="0"/>
                </a:lnTo>
                <a:lnTo>
                  <a:pt x="434" y="215"/>
                </a:lnTo>
              </a:path>
            </a:pathLst>
          </a:custGeom>
          <a:solidFill>
            <a:srgbClr val="D9D9D9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64" name="path"/>
          <p:cNvSpPr/>
          <p:nvPr/>
        </p:nvSpPr>
        <p:spPr>
          <a:xfrm>
            <a:off x="4180332" y="2613659"/>
            <a:ext cx="275843" cy="283464"/>
          </a:xfrm>
          <a:custGeom>
            <a:avLst/>
            <a:gdLst/>
            <a:ahLst/>
            <a:cxnLst/>
            <a:rect l="0" t="0" r="0" b="0"/>
            <a:pathLst>
              <a:path w="434" h="446">
                <a:moveTo>
                  <a:pt x="434" y="216"/>
                </a:moveTo>
                <a:lnTo>
                  <a:pt x="326" y="216"/>
                </a:lnTo>
                <a:lnTo>
                  <a:pt x="326" y="446"/>
                </a:lnTo>
                <a:lnTo>
                  <a:pt x="107" y="446"/>
                </a:lnTo>
                <a:lnTo>
                  <a:pt x="107" y="216"/>
                </a:lnTo>
                <a:lnTo>
                  <a:pt x="0" y="216"/>
                </a:lnTo>
                <a:lnTo>
                  <a:pt x="218" y="0"/>
                </a:lnTo>
                <a:lnTo>
                  <a:pt x="434" y="216"/>
                </a:lnTo>
              </a:path>
            </a:pathLst>
          </a:custGeom>
          <a:solidFill>
            <a:srgbClr val="D9D9D9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66" name="path"/>
          <p:cNvSpPr/>
          <p:nvPr/>
        </p:nvSpPr>
        <p:spPr>
          <a:xfrm>
            <a:off x="7575804" y="2630423"/>
            <a:ext cx="275843" cy="281940"/>
          </a:xfrm>
          <a:custGeom>
            <a:avLst/>
            <a:gdLst/>
            <a:ahLst/>
            <a:cxnLst/>
            <a:rect l="0" t="0" r="0" b="0"/>
            <a:pathLst>
              <a:path w="434" h="444">
                <a:moveTo>
                  <a:pt x="434" y="215"/>
                </a:moveTo>
                <a:lnTo>
                  <a:pt x="326" y="215"/>
                </a:lnTo>
                <a:lnTo>
                  <a:pt x="326" y="444"/>
                </a:lnTo>
                <a:lnTo>
                  <a:pt x="110" y="444"/>
                </a:lnTo>
                <a:lnTo>
                  <a:pt x="110" y="215"/>
                </a:lnTo>
                <a:lnTo>
                  <a:pt x="0" y="215"/>
                </a:lnTo>
                <a:lnTo>
                  <a:pt x="218" y="0"/>
                </a:lnTo>
                <a:lnTo>
                  <a:pt x="434" y="215"/>
                </a:lnTo>
              </a:path>
            </a:pathLst>
          </a:custGeom>
          <a:solidFill>
            <a:srgbClr val="D9D9D9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2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70" name="textbox 270"/>
          <p:cNvSpPr/>
          <p:nvPr/>
        </p:nvSpPr>
        <p:spPr>
          <a:xfrm>
            <a:off x="7949510" y="3737274"/>
            <a:ext cx="1528444" cy="12700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600" kern="0" spc="2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基层管理者</a:t>
            </a:r>
            <a:endParaRPr lang="en-US" altLang="en-US" sz="1600" dirty="0"/>
          </a:p>
          <a:p>
            <a:pPr algn="l" rtl="0" eaLnBrk="0">
              <a:lnSpc>
                <a:spcPct val="168000"/>
              </a:lnSpc>
            </a:pPr>
            <a:endParaRPr lang="en-US" altLang="en-US" sz="1000" dirty="0"/>
          </a:p>
          <a:p>
            <a:pPr algn="r" rtl="0" eaLnBrk="0">
              <a:lnSpc>
                <a:spcPct val="83000"/>
              </a:lnSpc>
              <a:spcBef>
                <a:spcPts val="610"/>
              </a:spcBef>
            </a:pPr>
            <a:r>
              <a:rPr sz="1600" kern="0" spc="2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新人融合营</a:t>
            </a:r>
            <a:endParaRPr lang="en-US" altLang="en-US" sz="2000" dirty="0"/>
          </a:p>
          <a:p>
            <a:pPr algn="l" rtl="0" eaLnBrk="0">
              <a:lnSpc>
                <a:spcPct val="106000"/>
              </a:lnSpc>
            </a:pPr>
            <a:endParaRPr lang="en-US" altLang="en-US" sz="1100" dirty="0"/>
          </a:p>
          <a:p>
            <a:pPr algn="l" rtl="0" eaLnBrk="0">
              <a:lnSpc>
                <a:spcPct val="6000"/>
              </a:lnSpc>
            </a:pPr>
            <a:endParaRPr lang="en-US" altLang="en-US" sz="100" dirty="0"/>
          </a:p>
          <a:p>
            <a:pPr marL="367030" algn="l" rtl="0" eaLnBrk="0">
              <a:lnSpc>
                <a:spcPct val="98000"/>
              </a:lnSpc>
            </a:pPr>
            <a:r>
              <a:rPr sz="1600" kern="0" spc="26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社招新人</a:t>
            </a:r>
            <a:endParaRPr lang="en-US" altLang="en-US" sz="1600" dirty="0"/>
          </a:p>
        </p:txBody>
      </p:sp>
      <p:sp>
        <p:nvSpPr>
          <p:cNvPr id="272" name="textbox 272"/>
          <p:cNvSpPr/>
          <p:nvPr/>
        </p:nvSpPr>
        <p:spPr>
          <a:xfrm>
            <a:off x="2937258" y="4104202"/>
            <a:ext cx="1396364" cy="7410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254000" algn="l" rtl="0" eaLnBrk="0">
              <a:lnSpc>
                <a:spcPct val="98000"/>
              </a:lnSpc>
            </a:pPr>
            <a:r>
              <a:rPr sz="1600" kern="0" spc="25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面向全员</a:t>
            </a:r>
            <a:endParaRPr lang="en-US" altLang="en-US" sz="1600" dirty="0"/>
          </a:p>
          <a:p>
            <a:pPr algn="l" rtl="0" eaLnBrk="0">
              <a:lnSpc>
                <a:spcPct val="105000"/>
              </a:lnSpc>
            </a:pPr>
            <a:endParaRPr lang="en-US" altLang="en-US" sz="1100" dirty="0"/>
          </a:p>
          <a:p>
            <a:pPr algn="l" rtl="0" eaLnBrk="0">
              <a:lnSpc>
                <a:spcPct val="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lang="en-US" sz="22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600" kern="0" spc="25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各专业</a:t>
            </a:r>
            <a:endParaRPr sz="1600" kern="0" spc="250" dirty="0">
              <a:solidFill>
                <a:srgbClr val="FFFFFF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13307" y="635343"/>
            <a:ext cx="2521293" cy="384441"/>
          </a:xfrm>
          <a:prstGeom prst="rect">
            <a:avLst/>
          </a:prstGeom>
        </p:spPr>
      </p:pic>
      <p:pic>
        <p:nvPicPr>
          <p:cNvPr id="276" name="picture 2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20840" y="517379"/>
            <a:ext cx="2048147" cy="394901"/>
          </a:xfrm>
          <a:prstGeom prst="rect">
            <a:avLst/>
          </a:prstGeom>
        </p:spPr>
      </p:pic>
      <p:sp>
        <p:nvSpPr>
          <p:cNvPr id="278" name="textbox 278"/>
          <p:cNvSpPr/>
          <p:nvPr/>
        </p:nvSpPr>
        <p:spPr>
          <a:xfrm>
            <a:off x="7177875" y="3225596"/>
            <a:ext cx="2651760" cy="3321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r>
              <a:rPr lang="en-US" sz="2000" b="1" kern="0" spc="0" dirty="0">
                <a:solidFill>
                  <a:srgbClr val="FFC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2000" b="1" kern="0" spc="0" dirty="0">
                <a:solidFill>
                  <a:srgbClr val="FFC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Run</a:t>
            </a:r>
            <a:r>
              <a:rPr sz="2000" b="1" kern="0" spc="50" dirty="0">
                <a:solidFill>
                  <a:srgbClr val="FFC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2000" b="1" kern="0" spc="0" dirty="0">
                <a:solidFill>
                  <a:srgbClr val="FFC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up</a:t>
            </a:r>
            <a:r>
              <a:rPr sz="2000" b="1" kern="0" spc="150" dirty="0">
                <a:solidFill>
                  <a:srgbClr val="FFC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2000" b="1" kern="0" spc="5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管理助跑</a:t>
            </a:r>
            <a:endParaRPr lang="en-US" altLang="en-US" sz="2000" b="1" kern="0" spc="50" dirty="0">
              <a:solidFill>
                <a:srgbClr val="FFC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80" name="picture 2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8335475" y="3245764"/>
            <a:ext cx="157505" cy="142240"/>
          </a:xfrm>
          <a:prstGeom prst="rect">
            <a:avLst/>
          </a:prstGeom>
        </p:spPr>
      </p:pic>
      <p:pic>
        <p:nvPicPr>
          <p:cNvPr id="282" name="picture 2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190575" y="3245129"/>
            <a:ext cx="155549" cy="142875"/>
          </a:xfrm>
          <a:prstGeom prst="rect">
            <a:avLst/>
          </a:prstGeom>
        </p:spPr>
      </p:pic>
      <p:sp>
        <p:nvSpPr>
          <p:cNvPr id="284" name="textbox 284"/>
          <p:cNvSpPr/>
          <p:nvPr/>
        </p:nvSpPr>
        <p:spPr>
          <a:xfrm>
            <a:off x="5289258" y="5597181"/>
            <a:ext cx="1925954" cy="3422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95"/>
              </a:lnSpc>
            </a:pPr>
            <a:r>
              <a:rPr sz="3400" kern="0" spc="140" dirty="0">
                <a:solidFill>
                  <a:srgbClr val="000A1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E-learnin</a:t>
            </a:r>
            <a:endParaRPr lang="en-US" altLang="en-US" sz="3400" dirty="0"/>
          </a:p>
        </p:txBody>
      </p:sp>
      <p:sp>
        <p:nvSpPr>
          <p:cNvPr id="286" name="textbox 286"/>
          <p:cNvSpPr/>
          <p:nvPr/>
        </p:nvSpPr>
        <p:spPr>
          <a:xfrm>
            <a:off x="8846185" y="5090795"/>
            <a:ext cx="1997710" cy="3276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6000"/>
              </a:lnSpc>
            </a:pPr>
            <a:r>
              <a:rPr sz="2000" b="1" kern="0" spc="-2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汽车人起跑</a:t>
            </a:r>
            <a:r>
              <a:rPr lang="zh-CN" sz="2000" b="1" kern="0" spc="-2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</a:t>
            </a:r>
            <a:endParaRPr lang="en-US" altLang="en-US" sz="2000" b="1" kern="0" spc="-20" dirty="0">
              <a:solidFill>
                <a:srgbClr val="FFC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8" name="textbox 288"/>
          <p:cNvSpPr/>
          <p:nvPr/>
        </p:nvSpPr>
        <p:spPr>
          <a:xfrm>
            <a:off x="3141815" y="3661181"/>
            <a:ext cx="1480819" cy="3282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6000"/>
              </a:lnSpc>
            </a:pPr>
            <a:r>
              <a:rPr sz="2000" b="1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零跑充电站</a:t>
            </a:r>
            <a:endParaRPr lang="en-US" altLang="en-US" sz="2000" b="1" kern="0" spc="-10" dirty="0">
              <a:solidFill>
                <a:srgbClr val="FFC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0" name="textbox 290"/>
          <p:cNvSpPr/>
          <p:nvPr/>
        </p:nvSpPr>
        <p:spPr>
          <a:xfrm>
            <a:off x="3802130" y="2519445"/>
            <a:ext cx="1449705" cy="2654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600" kern="0" spc="2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中高层管理者</a:t>
            </a:r>
            <a:endParaRPr lang="en-US" altLang="en-US" sz="1600" dirty="0"/>
          </a:p>
        </p:txBody>
      </p:sp>
      <p:sp>
        <p:nvSpPr>
          <p:cNvPr id="292" name="textbox 292"/>
          <p:cNvSpPr/>
          <p:nvPr/>
        </p:nvSpPr>
        <p:spPr>
          <a:xfrm>
            <a:off x="3771057" y="2049347"/>
            <a:ext cx="1139189" cy="2794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3000"/>
              </a:lnSpc>
            </a:pPr>
            <a:r>
              <a:rPr sz="2000" b="1" kern="0" spc="18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领跑项目</a:t>
            </a:r>
            <a:endParaRPr lang="en-US" altLang="en-US" sz="2000" b="1" kern="0" spc="180" dirty="0">
              <a:solidFill>
                <a:srgbClr val="FFC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4" name="textbox 294"/>
          <p:cNvSpPr/>
          <p:nvPr/>
        </p:nvSpPr>
        <p:spPr>
          <a:xfrm>
            <a:off x="9044239" y="5514639"/>
            <a:ext cx="721359" cy="2673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9000"/>
              </a:lnSpc>
            </a:pPr>
            <a:r>
              <a:rPr sz="1600" kern="0" spc="2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应届生</a:t>
            </a:r>
            <a:endParaRPr lang="en-US" altLang="en-US" sz="1600" dirty="0"/>
          </a:p>
        </p:txBody>
      </p:sp>
      <p:pic>
        <p:nvPicPr>
          <p:cNvPr id="296" name="picture 2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27176" y="1214628"/>
            <a:ext cx="7991856" cy="15239"/>
          </a:xfrm>
          <a:prstGeom prst="rect">
            <a:avLst/>
          </a:prstGeom>
        </p:spPr>
      </p:pic>
      <p:pic>
        <p:nvPicPr>
          <p:cNvPr id="298" name="picture 29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8356955" y="5519267"/>
            <a:ext cx="2552700" cy="7620"/>
          </a:xfrm>
          <a:prstGeom prst="rect">
            <a:avLst/>
          </a:prstGeom>
        </p:spPr>
      </p:pic>
      <p:pic>
        <p:nvPicPr>
          <p:cNvPr id="302" name="picture 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249667" y="3692893"/>
            <a:ext cx="3688169" cy="7619"/>
          </a:xfrm>
          <a:prstGeom prst="rect">
            <a:avLst/>
          </a:prstGeom>
        </p:spPr>
      </p:pic>
      <p:pic>
        <p:nvPicPr>
          <p:cNvPr id="304" name="picture 30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2830042" y="2471420"/>
            <a:ext cx="2994215" cy="7620"/>
          </a:xfrm>
          <a:prstGeom prst="rect">
            <a:avLst/>
          </a:prstGeom>
        </p:spPr>
      </p:pic>
      <p:pic>
        <p:nvPicPr>
          <p:cNvPr id="306" name="picture 30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2441727" y="4093514"/>
            <a:ext cx="2385060" cy="7620"/>
          </a:xfrm>
          <a:prstGeom prst="rect">
            <a:avLst/>
          </a:prstGeom>
        </p:spPr>
      </p:pic>
      <p:pic>
        <p:nvPicPr>
          <p:cNvPr id="308" name="picture 30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2143061" y="4951895"/>
            <a:ext cx="2385060" cy="7620"/>
          </a:xfrm>
          <a:prstGeom prst="rect">
            <a:avLst/>
          </a:prstGeom>
        </p:spPr>
      </p:pic>
      <p:pic>
        <p:nvPicPr>
          <p:cNvPr id="310" name="picture 3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8014817" y="5080228"/>
            <a:ext cx="1943100" cy="76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374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14" name="textbox 314"/>
          <p:cNvSpPr/>
          <p:nvPr/>
        </p:nvSpPr>
        <p:spPr>
          <a:xfrm>
            <a:off x="3507497" y="3101860"/>
            <a:ext cx="5102225" cy="5791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4000"/>
              </a:lnSpc>
              <a:spcBef>
                <a:spcPts val="0"/>
              </a:spcBef>
            </a:pPr>
            <a:r>
              <a:rPr sz="4300" b="1" kern="0" spc="20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快乐工作</a:t>
            </a:r>
            <a:r>
              <a:rPr sz="4300" b="1" kern="0" spc="4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4300" b="1" kern="0" spc="20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开心生活</a:t>
            </a:r>
            <a:endParaRPr lang="en-US" altLang="en-US" sz="4300" b="1" kern="0" spc="200" dirty="0">
              <a:solidFill>
                <a:srgbClr val="FFC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16" name="picture 3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82865" y="527672"/>
            <a:ext cx="3511258" cy="399973"/>
          </a:xfrm>
          <a:prstGeom prst="rect">
            <a:avLst/>
          </a:prstGeom>
        </p:spPr>
      </p:pic>
      <p:pic>
        <p:nvPicPr>
          <p:cNvPr id="80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860757" y="325881"/>
            <a:ext cx="1894901" cy="42316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3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320" name="picture 3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84380" cy="6858000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21600000">
            <a:off x="7429500" y="3521963"/>
            <a:ext cx="3253740" cy="2095500"/>
            <a:chOff x="0" y="0"/>
            <a:chExt cx="3253740" cy="2095500"/>
          </a:xfrm>
        </p:grpSpPr>
        <p:pic>
          <p:nvPicPr>
            <p:cNvPr id="322" name="picture 3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3253740" cy="2095500"/>
            </a:xfrm>
            <a:prstGeom prst="rect">
              <a:avLst/>
            </a:prstGeom>
          </p:spPr>
        </p:pic>
        <p:sp>
          <p:nvSpPr>
            <p:cNvPr id="324" name="textbox 324"/>
            <p:cNvSpPr/>
            <p:nvPr/>
          </p:nvSpPr>
          <p:spPr>
            <a:xfrm>
              <a:off x="-12700" y="-12700"/>
              <a:ext cx="3279775" cy="213931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44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8000"/>
                </a:lnSpc>
              </a:pPr>
              <a:endParaRPr lang="en-US" altLang="en-US" sz="100" dirty="0"/>
            </a:p>
            <a:p>
              <a:pPr marL="2185670" algn="l" rtl="0" eaLnBrk="0">
                <a:lnSpc>
                  <a:spcPct val="96000"/>
                </a:lnSpc>
              </a:pPr>
              <a:r>
                <a:rPr sz="1500" b="1" kern="0" spc="80" dirty="0">
                  <a:solidFill>
                    <a:srgbClr val="FFC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员工食堂</a:t>
              </a:r>
              <a:endParaRPr lang="en-US" altLang="en-US" sz="1500" dirty="0"/>
            </a:p>
          </p:txBody>
        </p:sp>
      </p:grpSp>
      <p:sp>
        <p:nvSpPr>
          <p:cNvPr id="326" name="textbox 326"/>
          <p:cNvSpPr/>
          <p:nvPr/>
        </p:nvSpPr>
        <p:spPr>
          <a:xfrm>
            <a:off x="5332742" y="5254167"/>
            <a:ext cx="935355" cy="2730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1700" b="1" kern="0" spc="80" dirty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员工宿舍</a:t>
            </a:r>
            <a:endParaRPr lang="en-US" altLang="en-US" sz="1700" dirty="0"/>
          </a:p>
        </p:txBody>
      </p:sp>
      <p:pic>
        <p:nvPicPr>
          <p:cNvPr id="328" name="picture 3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265675" y="3471671"/>
            <a:ext cx="3125724" cy="2089403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 rot="21600000">
            <a:off x="7429500" y="1295400"/>
            <a:ext cx="3261359" cy="1923288"/>
            <a:chOff x="0" y="0"/>
            <a:chExt cx="3261359" cy="1923288"/>
          </a:xfrm>
        </p:grpSpPr>
        <p:pic>
          <p:nvPicPr>
            <p:cNvPr id="330" name="picture 3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3261359" cy="1923288"/>
            </a:xfrm>
            <a:prstGeom prst="rect">
              <a:avLst/>
            </a:prstGeom>
          </p:spPr>
        </p:pic>
        <p:sp>
          <p:nvSpPr>
            <p:cNvPr id="332" name="textbox 332"/>
            <p:cNvSpPr/>
            <p:nvPr/>
          </p:nvSpPr>
          <p:spPr>
            <a:xfrm>
              <a:off x="-12700" y="-12700"/>
              <a:ext cx="3286759" cy="197167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2000"/>
                </a:lnSpc>
              </a:pPr>
              <a:endParaRPr lang="en-US" altLang="en-US" sz="500" dirty="0"/>
            </a:p>
            <a:p>
              <a:pPr marL="1950085" algn="l" rtl="0" eaLnBrk="0">
                <a:lnSpc>
                  <a:spcPct val="96000"/>
                </a:lnSpc>
                <a:spcBef>
                  <a:spcPts val="5"/>
                </a:spcBef>
              </a:pPr>
              <a:r>
                <a:rPr sz="1700" b="1" kern="0" spc="90" dirty="0">
                  <a:solidFill>
                    <a:srgbClr val="FF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金华办公室</a:t>
              </a:r>
              <a:endParaRPr lang="en-US" altLang="en-US" sz="1700" dirty="0"/>
            </a:p>
          </p:txBody>
        </p:sp>
      </p:grpSp>
      <p:sp>
        <p:nvSpPr>
          <p:cNvPr id="334" name="textbox 334"/>
          <p:cNvSpPr/>
          <p:nvPr/>
        </p:nvSpPr>
        <p:spPr>
          <a:xfrm>
            <a:off x="5132712" y="2669395"/>
            <a:ext cx="1463675" cy="2457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500" b="1" kern="0" spc="1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金华</a:t>
            </a:r>
            <a:r>
              <a:rPr sz="1500" b="1" kern="0" spc="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sz="1500" b="1" kern="0" spc="1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智造基地</a:t>
            </a:r>
            <a:endParaRPr lang="en-US" altLang="en-US" sz="1500" dirty="0"/>
          </a:p>
        </p:txBody>
      </p:sp>
      <p:sp>
        <p:nvSpPr>
          <p:cNvPr id="336" name="textbox 336"/>
          <p:cNvSpPr/>
          <p:nvPr/>
        </p:nvSpPr>
        <p:spPr>
          <a:xfrm>
            <a:off x="3107334" y="1356779"/>
            <a:ext cx="937260" cy="27368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700" b="1" kern="0" spc="90" dirty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杭州总部</a:t>
            </a:r>
            <a:endParaRPr lang="en-US" altLang="en-US" sz="1700" dirty="0"/>
          </a:p>
        </p:txBody>
      </p:sp>
      <p:sp>
        <p:nvSpPr>
          <p:cNvPr id="338" name="textbox 338"/>
          <p:cNvSpPr/>
          <p:nvPr/>
        </p:nvSpPr>
        <p:spPr>
          <a:xfrm>
            <a:off x="1003397" y="3731152"/>
            <a:ext cx="832485" cy="2451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500" b="1" kern="0" spc="8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车间实景</a:t>
            </a:r>
            <a:endParaRPr lang="en-US" altLang="en-US" sz="15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picture 3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3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374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/>
          <p:nvPr/>
        </p:nvSpPr>
        <p:spPr>
          <a:xfrm>
            <a:off x="195580" y="128905"/>
            <a:ext cx="2903855" cy="922020"/>
          </a:xfrm>
          <a:prstGeom prst="rect">
            <a:avLst/>
          </a:prstGeom>
        </p:spPr>
        <p:txBody>
          <a:bodyPr vert="horz" wrap="square" lIns="0" tIns="0" rIns="0" bIns="0"/>
          <a:p>
            <a:pPr algn="ctr" rtl="0" eaLnBrk="0">
              <a:lnSpc>
                <a:spcPct val="68000"/>
              </a:lnSpc>
            </a:pPr>
            <a:endParaRPr lang="en-US" altLang="en-US" sz="36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rtl="0" eaLnBrk="0">
              <a:lnSpc>
                <a:spcPct val="84000"/>
              </a:lnSpc>
            </a:pP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境</a:t>
            </a:r>
            <a:endParaRPr lang="zh-CN" sz="3600" b="1" kern="0" spc="-350" dirty="0">
              <a:solidFill>
                <a:schemeClr val="accen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50925"/>
            <a:ext cx="7743190" cy="5807710"/>
          </a:xfrm>
          <a:prstGeom prst="rect">
            <a:avLst/>
          </a:prstGeom>
        </p:spPr>
      </p:pic>
      <p:pic>
        <p:nvPicPr>
          <p:cNvPr id="3" name="图片 2" descr="a0b262329fcb8583b694957ae97d5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0" y="1050925"/>
            <a:ext cx="4090670" cy="3068320"/>
          </a:xfrm>
          <a:prstGeom prst="rect">
            <a:avLst/>
          </a:prstGeom>
        </p:spPr>
      </p:pic>
      <p:pic>
        <p:nvPicPr>
          <p:cNvPr id="4" name="图片 3" descr="d4f26a3738170bc9adf7c210b307c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115" y="4056380"/>
            <a:ext cx="4091305" cy="2801620"/>
          </a:xfrm>
          <a:prstGeom prst="rect">
            <a:avLst/>
          </a:prstGeom>
        </p:spPr>
      </p:pic>
      <p:pic>
        <p:nvPicPr>
          <p:cNvPr id="80" name="picture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860757" y="325881"/>
            <a:ext cx="1894901" cy="4231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/>
          <p:cNvSpPr/>
          <p:nvPr/>
        </p:nvSpPr>
        <p:spPr>
          <a:xfrm>
            <a:off x="1616710" y="2005965"/>
            <a:ext cx="9606915" cy="612140"/>
          </a:xfrm>
          <a:prstGeom prst="rect">
            <a:avLst/>
          </a:prstGeom>
        </p:spPr>
        <p:txBody>
          <a:bodyPr vert="horz" wrap="square" lIns="0" tIns="0" rIns="0" bIns="0"/>
          <a:p>
            <a:pPr algn="ctr" rtl="0" eaLnBrk="0">
              <a:lnSpc>
                <a:spcPct val="68000"/>
              </a:lnSpc>
            </a:pPr>
            <a:endParaRPr lang="en-US" altLang="en-US" sz="100" dirty="0">
              <a:solidFill>
                <a:schemeClr val="bg1"/>
              </a:solidFill>
            </a:endParaRPr>
          </a:p>
          <a:p>
            <a:pPr algn="ctr" rtl="0" eaLnBrk="0">
              <a:lnSpc>
                <a:spcPct val="84000"/>
              </a:lnSpc>
            </a:pPr>
            <a:r>
              <a:rPr sz="4600" b="1" kern="0" spc="-36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零</a:t>
            </a:r>
            <a:r>
              <a:rPr sz="4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跑</a:t>
            </a:r>
            <a:r>
              <a:rPr sz="4600" b="1" kern="0" spc="-5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4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为什么进入新能源汽车行业</a:t>
            </a:r>
            <a:endParaRPr lang="zh-CN" sz="4600" b="1" kern="0" spc="-35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0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860757" y="325881"/>
            <a:ext cx="1894901" cy="42316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374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/>
          <p:nvPr/>
        </p:nvSpPr>
        <p:spPr>
          <a:xfrm>
            <a:off x="195580" y="128905"/>
            <a:ext cx="2903855" cy="922020"/>
          </a:xfrm>
          <a:prstGeom prst="rect">
            <a:avLst/>
          </a:prstGeom>
        </p:spPr>
        <p:txBody>
          <a:bodyPr vert="horz" wrap="square" lIns="0" tIns="0" rIns="0" bIns="0"/>
          <a:p>
            <a:pPr algn="ctr" rtl="0" eaLnBrk="0">
              <a:lnSpc>
                <a:spcPct val="68000"/>
              </a:lnSpc>
            </a:pPr>
            <a:endParaRPr lang="en-US" altLang="en-US" sz="36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rtl="0" eaLnBrk="0">
              <a:lnSpc>
                <a:spcPct val="84000"/>
              </a:lnSpc>
            </a:pP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境</a:t>
            </a:r>
            <a:endParaRPr lang="zh-CN" sz="3600" b="1" kern="0" spc="-350" dirty="0">
              <a:solidFill>
                <a:schemeClr val="accen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63e825a094dcd5592e541e07ec4c6f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50925"/>
            <a:ext cx="7661910" cy="5746750"/>
          </a:xfrm>
          <a:prstGeom prst="rect">
            <a:avLst/>
          </a:prstGeom>
        </p:spPr>
      </p:pic>
      <p:pic>
        <p:nvPicPr>
          <p:cNvPr id="6" name="图片 5" descr="8293cf71c203bcb2abfb9d3eb5144b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845" y="1050925"/>
            <a:ext cx="4248150" cy="3186430"/>
          </a:xfrm>
          <a:prstGeom prst="rect">
            <a:avLst/>
          </a:prstGeom>
        </p:spPr>
      </p:pic>
      <p:pic>
        <p:nvPicPr>
          <p:cNvPr id="7" name="图片 6" descr="30f28fa7bf8608fb0a06033724c59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210" y="4000500"/>
            <a:ext cx="4248785" cy="2797810"/>
          </a:xfrm>
          <a:prstGeom prst="rect">
            <a:avLst/>
          </a:prstGeom>
        </p:spPr>
      </p:pic>
      <p:pic>
        <p:nvPicPr>
          <p:cNvPr id="80" name="picture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860757" y="325881"/>
            <a:ext cx="1894901" cy="42316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374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/>
          <p:nvPr/>
        </p:nvSpPr>
        <p:spPr>
          <a:xfrm>
            <a:off x="195580" y="128905"/>
            <a:ext cx="2903855" cy="922020"/>
          </a:xfrm>
          <a:prstGeom prst="rect">
            <a:avLst/>
          </a:prstGeom>
        </p:spPr>
        <p:txBody>
          <a:bodyPr vert="horz" wrap="square" lIns="0" tIns="0" rIns="0" bIns="0"/>
          <a:p>
            <a:pPr algn="ctr" rtl="0" eaLnBrk="0">
              <a:lnSpc>
                <a:spcPct val="68000"/>
              </a:lnSpc>
            </a:pPr>
            <a:endParaRPr lang="en-US" altLang="en-US" sz="36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rtl="0" eaLnBrk="0">
              <a:lnSpc>
                <a:spcPct val="84000"/>
              </a:lnSpc>
            </a:pP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境</a:t>
            </a:r>
            <a:endParaRPr lang="zh-CN" sz="3600" b="1" kern="0" spc="-350" dirty="0">
              <a:solidFill>
                <a:schemeClr val="accen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90" y="1136015"/>
            <a:ext cx="7491095" cy="56184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935" y="1136015"/>
            <a:ext cx="4194810" cy="3146425"/>
          </a:xfrm>
          <a:prstGeom prst="rect">
            <a:avLst/>
          </a:prstGeom>
        </p:spPr>
      </p:pic>
      <p:pic>
        <p:nvPicPr>
          <p:cNvPr id="8" name="图片 7" descr="d3d1fdf9a603ad66aebe5ffa75009c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935" y="3937635"/>
            <a:ext cx="4194810" cy="2857500"/>
          </a:xfrm>
          <a:prstGeom prst="rect">
            <a:avLst/>
          </a:prstGeom>
        </p:spPr>
      </p:pic>
      <p:pic>
        <p:nvPicPr>
          <p:cNvPr id="80" name="picture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860757" y="325881"/>
            <a:ext cx="1894901" cy="42316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374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/>
          <p:nvPr/>
        </p:nvSpPr>
        <p:spPr>
          <a:xfrm>
            <a:off x="195580" y="128905"/>
            <a:ext cx="2903855" cy="922020"/>
          </a:xfrm>
          <a:prstGeom prst="rect">
            <a:avLst/>
          </a:prstGeom>
        </p:spPr>
        <p:txBody>
          <a:bodyPr vert="horz" wrap="square" lIns="0" tIns="0" rIns="0" bIns="0"/>
          <a:p>
            <a:pPr algn="ctr" rtl="0" eaLnBrk="0">
              <a:lnSpc>
                <a:spcPct val="68000"/>
              </a:lnSpc>
            </a:pPr>
            <a:endParaRPr lang="en-US" altLang="en-US" sz="36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rtl="0" eaLnBrk="0">
              <a:lnSpc>
                <a:spcPct val="84000"/>
              </a:lnSpc>
            </a:pP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住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宿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境</a:t>
            </a:r>
            <a:endParaRPr lang="zh-CN" sz="3600" b="1" kern="0" spc="-350" dirty="0">
              <a:solidFill>
                <a:schemeClr val="accen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c74cd83af5b6bc9545b8c07af221e0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073150"/>
            <a:ext cx="10116185" cy="5690870"/>
          </a:xfrm>
          <a:prstGeom prst="rect">
            <a:avLst/>
          </a:prstGeom>
        </p:spPr>
      </p:pic>
      <p:pic>
        <p:nvPicPr>
          <p:cNvPr id="80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860757" y="325881"/>
            <a:ext cx="1894901" cy="42316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374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" name="textbox 4"/>
          <p:cNvSpPr/>
          <p:nvPr/>
        </p:nvSpPr>
        <p:spPr>
          <a:xfrm>
            <a:off x="195580" y="128905"/>
            <a:ext cx="2903855" cy="922020"/>
          </a:xfrm>
          <a:prstGeom prst="rect">
            <a:avLst/>
          </a:prstGeom>
        </p:spPr>
        <p:txBody>
          <a:bodyPr vert="horz" wrap="square" lIns="0" tIns="0" rIns="0" bIns="0"/>
          <a:p>
            <a:pPr algn="ctr" rtl="0" eaLnBrk="0">
              <a:lnSpc>
                <a:spcPct val="68000"/>
              </a:lnSpc>
            </a:pPr>
            <a:endParaRPr lang="en-US" altLang="en-US" sz="36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rtl="0" eaLnBrk="0">
              <a:lnSpc>
                <a:spcPct val="84000"/>
              </a:lnSpc>
            </a:pP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住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宿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境</a:t>
            </a:r>
            <a:endParaRPr lang="zh-CN" sz="3600" b="1" kern="0" spc="-350" dirty="0">
              <a:solidFill>
                <a:schemeClr val="accen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89405034e68cc057e0da6cebd8de5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2625" y="1050290"/>
            <a:ext cx="5119370" cy="5106670"/>
          </a:xfrm>
          <a:prstGeom prst="rect">
            <a:avLst/>
          </a:prstGeom>
        </p:spPr>
      </p:pic>
      <p:pic>
        <p:nvPicPr>
          <p:cNvPr id="6" name="图片 5" descr="12dc8cbe7e51c1e99a840d0707b6f6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1050925"/>
            <a:ext cx="6807835" cy="5106035"/>
          </a:xfrm>
          <a:prstGeom prst="rect">
            <a:avLst/>
          </a:prstGeom>
        </p:spPr>
      </p:pic>
      <p:pic>
        <p:nvPicPr>
          <p:cNvPr id="80" name="picture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860757" y="325881"/>
            <a:ext cx="1894901" cy="42316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374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" name="textbox 4"/>
          <p:cNvSpPr/>
          <p:nvPr/>
        </p:nvSpPr>
        <p:spPr>
          <a:xfrm>
            <a:off x="195580" y="128905"/>
            <a:ext cx="2903855" cy="922020"/>
          </a:xfrm>
          <a:prstGeom prst="rect">
            <a:avLst/>
          </a:prstGeom>
        </p:spPr>
        <p:txBody>
          <a:bodyPr vert="horz" wrap="square" lIns="0" tIns="0" rIns="0" bIns="0"/>
          <a:p>
            <a:pPr algn="ctr" rtl="0" eaLnBrk="0">
              <a:lnSpc>
                <a:spcPct val="68000"/>
              </a:lnSpc>
            </a:pPr>
            <a:endParaRPr lang="en-US" altLang="en-US" sz="36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rtl="0" eaLnBrk="0">
              <a:lnSpc>
                <a:spcPct val="84000"/>
              </a:lnSpc>
            </a:pP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住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宿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境</a:t>
            </a:r>
            <a:endParaRPr lang="zh-CN" sz="3600" b="1" kern="0" spc="-350" dirty="0">
              <a:solidFill>
                <a:schemeClr val="accen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fb52014611b8d510f534abef450cfc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37910" y="1050925"/>
            <a:ext cx="5944235" cy="4456430"/>
          </a:xfrm>
          <a:prstGeom prst="rect">
            <a:avLst/>
          </a:prstGeom>
        </p:spPr>
      </p:pic>
      <p:pic>
        <p:nvPicPr>
          <p:cNvPr id="4" name="图片 3" descr="d77456e4b41c4ca856e8e5d44e7a7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1050925"/>
            <a:ext cx="5944235" cy="44564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374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" name="textbox 4"/>
          <p:cNvSpPr/>
          <p:nvPr/>
        </p:nvSpPr>
        <p:spPr>
          <a:xfrm>
            <a:off x="195580" y="128905"/>
            <a:ext cx="2903855" cy="922020"/>
          </a:xfrm>
          <a:prstGeom prst="rect">
            <a:avLst/>
          </a:prstGeom>
        </p:spPr>
        <p:txBody>
          <a:bodyPr vert="horz" wrap="square" lIns="0" tIns="0" rIns="0" bIns="0"/>
          <a:p>
            <a:pPr algn="ctr" rtl="0" eaLnBrk="0">
              <a:lnSpc>
                <a:spcPct val="68000"/>
              </a:lnSpc>
            </a:pPr>
            <a:endParaRPr lang="en-US" altLang="en-US" sz="36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rtl="0" eaLnBrk="0">
              <a:lnSpc>
                <a:spcPct val="84000"/>
              </a:lnSpc>
            </a:pP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住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宿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境</a:t>
            </a:r>
            <a:endParaRPr lang="zh-CN" sz="3600" b="1" kern="0" spc="-350" dirty="0">
              <a:solidFill>
                <a:schemeClr val="accen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30c0cd531165777d123e0cf6920254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86180"/>
            <a:ext cx="6240780" cy="4977130"/>
          </a:xfrm>
          <a:prstGeom prst="rect">
            <a:avLst/>
          </a:prstGeom>
        </p:spPr>
      </p:pic>
      <p:pic>
        <p:nvPicPr>
          <p:cNvPr id="4" name="图片 3" descr="14274e3d01a293e371dd6213952b0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710" y="1186180"/>
            <a:ext cx="6638290" cy="4977765"/>
          </a:xfrm>
          <a:prstGeom prst="rect">
            <a:avLst/>
          </a:prstGeom>
        </p:spPr>
      </p:pic>
      <p:pic>
        <p:nvPicPr>
          <p:cNvPr id="80" name="picture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860757" y="325881"/>
            <a:ext cx="1894901" cy="42316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374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" name="textbox 4"/>
          <p:cNvSpPr/>
          <p:nvPr/>
        </p:nvSpPr>
        <p:spPr>
          <a:xfrm>
            <a:off x="195580" y="128905"/>
            <a:ext cx="2903855" cy="922020"/>
          </a:xfrm>
          <a:prstGeom prst="rect">
            <a:avLst/>
          </a:prstGeom>
        </p:spPr>
        <p:txBody>
          <a:bodyPr vert="horz" wrap="square" lIns="0" tIns="0" rIns="0" bIns="0"/>
          <a:p>
            <a:pPr algn="ctr" rtl="0" eaLnBrk="0">
              <a:lnSpc>
                <a:spcPct val="68000"/>
              </a:lnSpc>
            </a:pPr>
            <a:endParaRPr lang="en-US" altLang="en-US" sz="36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rtl="0" eaLnBrk="0">
              <a:lnSpc>
                <a:spcPct val="84000"/>
              </a:lnSpc>
            </a:pP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住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宿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境</a:t>
            </a:r>
            <a:endParaRPr lang="zh-CN" sz="3600" b="1" kern="0" spc="-350" dirty="0">
              <a:solidFill>
                <a:schemeClr val="accen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47a22b8f0346a81535c1d6c5337ae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1610" y="1050925"/>
            <a:ext cx="9420860" cy="5773420"/>
          </a:xfrm>
          <a:prstGeom prst="rect">
            <a:avLst/>
          </a:prstGeom>
        </p:spPr>
      </p:pic>
      <p:pic>
        <p:nvPicPr>
          <p:cNvPr id="80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860757" y="325881"/>
            <a:ext cx="1894901" cy="42316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374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" name="textbox 4"/>
          <p:cNvSpPr/>
          <p:nvPr/>
        </p:nvSpPr>
        <p:spPr>
          <a:xfrm>
            <a:off x="195580" y="128905"/>
            <a:ext cx="2903855" cy="922020"/>
          </a:xfrm>
          <a:prstGeom prst="rect">
            <a:avLst/>
          </a:prstGeom>
        </p:spPr>
        <p:txBody>
          <a:bodyPr vert="horz" wrap="square" lIns="0" tIns="0" rIns="0" bIns="0"/>
          <a:p>
            <a:pPr algn="ctr" rtl="0" eaLnBrk="0">
              <a:lnSpc>
                <a:spcPct val="68000"/>
              </a:lnSpc>
            </a:pPr>
            <a:endParaRPr lang="en-US" altLang="en-US" sz="36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rtl="0" eaLnBrk="0">
              <a:lnSpc>
                <a:spcPct val="84000"/>
              </a:lnSpc>
            </a:pP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食</a:t>
            </a:r>
            <a:r>
              <a:rPr lang="en-US" alt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accen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堂</a:t>
            </a:r>
            <a:endParaRPr lang="zh-CN" sz="3600" b="1" kern="0" spc="-350" dirty="0">
              <a:solidFill>
                <a:schemeClr val="accen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a59ce7c3e02e92c08839231955463c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50925"/>
            <a:ext cx="7394575" cy="5544185"/>
          </a:xfrm>
          <a:prstGeom prst="rect">
            <a:avLst/>
          </a:prstGeom>
        </p:spPr>
      </p:pic>
      <p:pic>
        <p:nvPicPr>
          <p:cNvPr id="5" name="图片 4" descr="03d8c3d9dda7f9be59699974a0f1e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835" y="1050925"/>
            <a:ext cx="4475480" cy="3158490"/>
          </a:xfrm>
          <a:prstGeom prst="rect">
            <a:avLst/>
          </a:prstGeom>
        </p:spPr>
      </p:pic>
      <p:pic>
        <p:nvPicPr>
          <p:cNvPr id="6" name="图片 5" descr="8633060560ac2eaf4c24d794eb3832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835" y="3481070"/>
            <a:ext cx="4475480" cy="3114040"/>
          </a:xfrm>
          <a:prstGeom prst="rect">
            <a:avLst/>
          </a:prstGeom>
        </p:spPr>
      </p:pic>
      <p:pic>
        <p:nvPicPr>
          <p:cNvPr id="80" name="picture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860757" y="325881"/>
            <a:ext cx="1894901" cy="42316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picture 3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4"/>
          <p:cNvSpPr/>
          <p:nvPr/>
        </p:nvSpPr>
        <p:spPr>
          <a:xfrm>
            <a:off x="2906395" y="1640840"/>
            <a:ext cx="7171055" cy="922020"/>
          </a:xfrm>
          <a:prstGeom prst="rect">
            <a:avLst/>
          </a:prstGeom>
        </p:spPr>
        <p:txBody>
          <a:bodyPr vert="horz" wrap="square" lIns="0" tIns="0" rIns="0" bIns="0"/>
          <a:p>
            <a:pPr algn="ctr" rtl="0" eaLnBrk="0">
              <a:lnSpc>
                <a:spcPct val="68000"/>
              </a:lnSpc>
            </a:pPr>
            <a:endParaRPr lang="en-US" altLang="en-US" sz="36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rtl="0" eaLnBrk="0">
              <a:lnSpc>
                <a:spcPct val="84000"/>
              </a:lnSpc>
            </a:pPr>
            <a:r>
              <a:rPr 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欢</a:t>
            </a:r>
            <a:r>
              <a:rPr lang="en-US" alt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迎</a:t>
            </a:r>
            <a:r>
              <a:rPr lang="en-US" alt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</a:t>
            </a:r>
            <a:r>
              <a:rPr lang="en-US" alt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入</a:t>
            </a:r>
            <a:r>
              <a:rPr lang="en-US" alt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零</a:t>
            </a:r>
            <a:r>
              <a:rPr lang="en-US" alt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跑</a:t>
            </a:r>
            <a:r>
              <a:rPr lang="en-US" alt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汽</a:t>
            </a:r>
            <a:r>
              <a:rPr lang="en-US" alt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</a:t>
            </a:r>
            <a:r>
              <a:rPr lang="en-US" alt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</a:t>
            </a:r>
            <a:r>
              <a:rPr lang="en-US" alt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启</a:t>
            </a:r>
            <a:r>
              <a:rPr lang="en-US" alt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未</a:t>
            </a:r>
            <a:r>
              <a:rPr lang="en-US" altLang="zh-CN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来</a:t>
            </a:r>
            <a:endParaRPr lang="zh-CN" altLang="en-US" sz="3600" b="1" kern="0" spc="-35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0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860757" y="325881"/>
            <a:ext cx="1894901" cy="4231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74904" y="3546347"/>
            <a:ext cx="4824983" cy="300380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47319" y="941527"/>
            <a:ext cx="4067175" cy="577736"/>
          </a:xfrm>
          <a:prstGeom prst="rect">
            <a:avLst/>
          </a:prstGeom>
        </p:spPr>
      </p:pic>
      <p:sp>
        <p:nvSpPr>
          <p:cNvPr id="18" name="textbox 18"/>
          <p:cNvSpPr/>
          <p:nvPr/>
        </p:nvSpPr>
        <p:spPr>
          <a:xfrm>
            <a:off x="454957" y="1164148"/>
            <a:ext cx="10846434" cy="7359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algn="r" rtl="0" eaLnBrk="0">
              <a:lnSpc>
                <a:spcPts val="1815"/>
              </a:lnSpc>
            </a:pP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从AI感知</a:t>
            </a:r>
            <a:r>
              <a:rPr sz="1400" kern="0" spc="-2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，大数据、反馈学习、</a:t>
            </a:r>
            <a:r>
              <a:rPr sz="1400" kern="0" spc="-2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自动生产决策</a:t>
            </a:r>
            <a:r>
              <a:rPr sz="1400" kern="0" spc="-2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，A</a:t>
            </a:r>
            <a:r>
              <a:rPr sz="1400" kern="0" spc="-2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I技术覆盖生产制造各个环节！2021年已启动</a:t>
            </a:r>
            <a:r>
              <a:rPr sz="1500" b="1" kern="0" spc="-10" dirty="0">
                <a:solidFill>
                  <a:srgbClr val="00D5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钱塘整车基地、</a:t>
            </a:r>
            <a:r>
              <a:rPr sz="1500" b="1" kern="0" spc="-330" dirty="0">
                <a:solidFill>
                  <a:srgbClr val="00D5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-10" dirty="0">
                <a:solidFill>
                  <a:srgbClr val="00D5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金华基地二期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筹备工作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200" dirty="0"/>
          </a:p>
          <a:p>
            <a:pPr marL="187960" algn="l" rtl="0" eaLnBrk="0">
              <a:lnSpc>
                <a:spcPts val="3775"/>
              </a:lnSpc>
            </a:pPr>
            <a:r>
              <a:rPr sz="14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金华智能制造基地</a:t>
            </a:r>
            <a:r>
              <a:rPr sz="1400" b="1" kern="0" spc="-2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400" b="1" kern="0" spc="-2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占地面积551亩</a:t>
            </a:r>
            <a:r>
              <a:rPr sz="1400" b="1" kern="0" spc="-2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，根据承载式车身特点进</a:t>
            </a:r>
            <a:endParaRPr lang="en-US" altLang="en-US" sz="1400" dirty="0"/>
          </a:p>
        </p:txBody>
      </p:sp>
      <p:sp>
        <p:nvSpPr>
          <p:cNvPr id="20" name="textbox 20"/>
          <p:cNvSpPr/>
          <p:nvPr/>
        </p:nvSpPr>
        <p:spPr>
          <a:xfrm>
            <a:off x="5612305" y="3226504"/>
            <a:ext cx="6315709" cy="11557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500" b="1" kern="0" spc="0" dirty="0">
                <a:solidFill>
                  <a:srgbClr val="00D5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冲压车间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采用自动连续高效冲压线</a:t>
            </a:r>
            <a:r>
              <a:rPr sz="1400" kern="0" spc="-2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，机器人输送</a:t>
            </a:r>
            <a:r>
              <a:rPr sz="1400" kern="0" spc="-2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，实现全面自动化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生产。</a:t>
            </a:r>
            <a:endParaRPr lang="en-US" altLang="en-US" sz="1400" dirty="0"/>
          </a:p>
          <a:p>
            <a:pPr marL="14605" algn="l" rtl="0" eaLnBrk="0">
              <a:lnSpc>
                <a:spcPct val="87000"/>
              </a:lnSpc>
              <a:spcBef>
                <a:spcPts val="775"/>
              </a:spcBef>
            </a:pPr>
            <a:r>
              <a:rPr sz="1500" b="1" kern="0" spc="0" dirty="0">
                <a:solidFill>
                  <a:srgbClr val="00D5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焊装车间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投入260余台KUKA机器人</a:t>
            </a:r>
            <a:r>
              <a:rPr sz="1400" kern="0" spc="-2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，车身顶盖采用激光焊接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工艺</a:t>
            </a:r>
            <a:r>
              <a:rPr sz="1400" kern="0" spc="-2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，成型总拼</a:t>
            </a:r>
            <a:endParaRPr lang="en-US" altLang="en-US" sz="1400" dirty="0"/>
          </a:p>
          <a:p>
            <a:pPr marL="13970" algn="l" rtl="0" eaLnBrk="0">
              <a:lnSpc>
                <a:spcPts val="2220"/>
              </a:lnSpc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采用柯马原装OPENGATE技术。</a:t>
            </a:r>
            <a:endParaRPr lang="en-US" altLang="en-US" sz="1400" dirty="0"/>
          </a:p>
          <a:p>
            <a:pPr algn="l" rtl="0" eaLnBrk="0">
              <a:lnSpc>
                <a:spcPct val="104000"/>
              </a:lnSpc>
            </a:pPr>
            <a:endParaRPr lang="en-US" altLang="en-US" sz="700" dirty="0"/>
          </a:p>
          <a:p>
            <a:pPr algn="l" rtl="0" eaLnBrk="0">
              <a:lnSpc>
                <a:spcPct val="6000"/>
              </a:lnSpc>
            </a:pPr>
            <a:endParaRPr lang="en-US" altLang="en-US" sz="100" dirty="0"/>
          </a:p>
          <a:p>
            <a:pPr algn="r" rtl="0" eaLnBrk="0">
              <a:lnSpc>
                <a:spcPct val="96000"/>
              </a:lnSpc>
            </a:pPr>
            <a:r>
              <a:rPr sz="1500" b="1" kern="0" spc="-20" dirty="0">
                <a:solidFill>
                  <a:srgbClr val="00D5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涂装车间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采用国际一流、</a:t>
            </a:r>
            <a:r>
              <a:rPr sz="1400" kern="0" spc="-3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国内先</a:t>
            </a:r>
            <a:r>
              <a:rPr sz="14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进的水性漆高环保工艺</a:t>
            </a:r>
            <a:r>
              <a:rPr sz="1400" kern="0" spc="-2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，配备进口喷涂机器人。</a:t>
            </a:r>
            <a:endParaRPr lang="en-US" altLang="en-US" sz="1400" dirty="0"/>
          </a:p>
        </p:txBody>
      </p:sp>
      <p:sp>
        <p:nvSpPr>
          <p:cNvPr id="22" name="textbox 22"/>
          <p:cNvSpPr/>
          <p:nvPr/>
        </p:nvSpPr>
        <p:spPr>
          <a:xfrm>
            <a:off x="261714" y="2344422"/>
            <a:ext cx="5361304" cy="8610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367030" algn="l" rtl="0" eaLnBrk="0">
              <a:lnSpc>
                <a:spcPct val="83000"/>
              </a:lnSpc>
            </a:pP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基地规划包括整车四大工艺和三电车间。产能一次规划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分步实</a:t>
            </a:r>
            <a:endParaRPr lang="en-US" altLang="en-US" sz="1400" dirty="0"/>
          </a:p>
          <a:p>
            <a:pPr marL="12700" algn="l" rtl="0" eaLnBrk="0">
              <a:lnSpc>
                <a:spcPts val="2685"/>
              </a:lnSpc>
            </a:pP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施（规划节拍40JP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</a:t>
            </a:r>
            <a:r>
              <a:rPr sz="1400" kern="0" spc="-2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，一期已全部具备20JPH的产能）。</a:t>
            </a:r>
            <a:endParaRPr lang="en-US" altLang="en-US" sz="1400" dirty="0"/>
          </a:p>
          <a:p>
            <a:pPr algn="l" rtl="0" eaLnBrk="0">
              <a:lnSpc>
                <a:spcPct val="113000"/>
              </a:lnSpc>
            </a:pPr>
            <a:endParaRPr lang="en-US" altLang="en-US" sz="700" dirty="0"/>
          </a:p>
          <a:p>
            <a:pPr algn="r" rtl="0" eaLnBrk="0">
              <a:lnSpc>
                <a:spcPct val="92000"/>
              </a:lnSpc>
              <a:spcBef>
                <a:spcPts val="0"/>
              </a:spcBef>
            </a:pPr>
            <a:r>
              <a:rPr sz="1400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工厂实现平台柔性化</a:t>
            </a:r>
            <a:r>
              <a:rPr sz="1400" kern="0" spc="-2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，具备生产三种</a:t>
            </a:r>
            <a:r>
              <a:rPr sz="1400" kern="0" spc="-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平台四款车型的工艺能力，</a:t>
            </a:r>
            <a:endParaRPr lang="en-US" altLang="en-US" sz="1400" dirty="0"/>
          </a:p>
        </p:txBody>
      </p:sp>
      <p:sp>
        <p:nvSpPr>
          <p:cNvPr id="24" name="textbox 24"/>
          <p:cNvSpPr/>
          <p:nvPr/>
        </p:nvSpPr>
        <p:spPr>
          <a:xfrm>
            <a:off x="5614534" y="6025712"/>
            <a:ext cx="6405879" cy="5619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500" b="1" kern="0" spc="20" dirty="0">
                <a:solidFill>
                  <a:srgbClr val="00D5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总装车间</a:t>
            </a:r>
            <a:r>
              <a:rPr sz="1400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关键扭矩、重</a:t>
            </a:r>
            <a:r>
              <a:rPr sz="1400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要参数等信息上传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MES</a:t>
            </a:r>
            <a:r>
              <a:rPr sz="1400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系统可实现追溯</a:t>
            </a:r>
            <a:r>
              <a:rPr sz="14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400" dirty="0"/>
          </a:p>
          <a:p>
            <a:pPr algn="l" rtl="0" eaLnBrk="0">
              <a:lnSpc>
                <a:spcPct val="106000"/>
              </a:lnSpc>
            </a:pPr>
            <a:endParaRPr lang="en-US" altLang="en-US" sz="600" dirty="0"/>
          </a:p>
          <a:p>
            <a:pPr algn="r" rtl="0" eaLnBrk="0">
              <a:lnSpc>
                <a:spcPct val="96000"/>
              </a:lnSpc>
              <a:spcBef>
                <a:spcPts val="5"/>
              </a:spcBef>
            </a:pPr>
            <a:r>
              <a:rPr sz="1500" b="1" kern="0" spc="-20" dirty="0">
                <a:solidFill>
                  <a:srgbClr val="00D5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三电车间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电机电控、电池P</a:t>
            </a:r>
            <a:r>
              <a:rPr sz="14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ACK全封闭洁净生产车间</a:t>
            </a:r>
            <a:r>
              <a:rPr sz="1400" kern="0" spc="-2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，采用自动化单体设备生产。</a:t>
            </a:r>
            <a:endParaRPr lang="en-US" altLang="en-US" sz="1400" dirty="0"/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574791" y="4576571"/>
            <a:ext cx="2083308" cy="131826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609844" y="1639823"/>
            <a:ext cx="2061972" cy="13228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759696" y="1635252"/>
            <a:ext cx="1991868" cy="1302842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733788" y="4576571"/>
            <a:ext cx="2017776" cy="1277111"/>
          </a:xfrm>
          <a:prstGeom prst="rect">
            <a:avLst/>
          </a:prstGeom>
        </p:spPr>
      </p:pic>
      <p:graphicFrame>
        <p:nvGraphicFramePr>
          <p:cNvPr id="34" name="table 34"/>
          <p:cNvGraphicFramePr>
            <a:graphicFrameLocks noGrp="1"/>
          </p:cNvGraphicFramePr>
          <p:nvPr/>
        </p:nvGraphicFramePr>
        <p:xfrm>
          <a:off x="7761351" y="1625727"/>
          <a:ext cx="1885950" cy="1346200"/>
        </p:xfrm>
        <a:graphic>
          <a:graphicData uri="http://schemas.openxmlformats.org/drawingml/2006/table">
            <a:tbl>
              <a:tblPr/>
              <a:tblGrid>
                <a:gridCol w="1885950"/>
              </a:tblGrid>
              <a:tr h="13398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6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738871" y="4576571"/>
            <a:ext cx="1886711" cy="131978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7770876" y="1635252"/>
            <a:ext cx="1866900" cy="1327403"/>
          </a:xfrm>
          <a:prstGeom prst="rect">
            <a:avLst/>
          </a:prstGeom>
        </p:spPr>
      </p:pic>
      <p:sp>
        <p:nvSpPr>
          <p:cNvPr id="40" name="textbox 40"/>
          <p:cNvSpPr/>
          <p:nvPr/>
        </p:nvSpPr>
        <p:spPr>
          <a:xfrm>
            <a:off x="506352" y="231629"/>
            <a:ext cx="3575684" cy="4108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4000"/>
              </a:lnSpc>
            </a:pPr>
            <a:r>
              <a:rPr sz="2700" b="1" kern="0" spc="90" dirty="0">
                <a:solidFill>
                  <a:srgbClr val="00D5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零跑汽车智能制造基地</a:t>
            </a:r>
            <a:endParaRPr lang="en-US" altLang="en-US" sz="2700" dirty="0"/>
          </a:p>
        </p:txBody>
      </p:sp>
      <p:sp>
        <p:nvSpPr>
          <p:cNvPr id="42" name="textbox 42"/>
          <p:cNvSpPr/>
          <p:nvPr/>
        </p:nvSpPr>
        <p:spPr>
          <a:xfrm>
            <a:off x="262428" y="2025274"/>
            <a:ext cx="4612640" cy="2203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algn="r" rtl="0" eaLnBrk="0">
              <a:lnSpc>
                <a:spcPct val="91000"/>
              </a:lnSpc>
            </a:pPr>
            <a:r>
              <a:rPr sz="1400" b="1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行工艺规划和设备选型</a:t>
            </a:r>
            <a:r>
              <a:rPr sz="1400" b="1" kern="0" spc="-2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，并</a:t>
            </a:r>
            <a:r>
              <a:rPr sz="1400" b="1" kern="0" spc="-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兼顾出口市场所需的工艺能力</a:t>
            </a:r>
            <a:r>
              <a:rPr sz="1400" kern="0" spc="-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400" dirty="0"/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9860757" y="325881"/>
            <a:ext cx="1894901" cy="423163"/>
          </a:xfrm>
          <a:prstGeom prst="rect">
            <a:avLst/>
          </a:prstGeom>
        </p:spPr>
      </p:pic>
      <p:sp>
        <p:nvSpPr>
          <p:cNvPr id="46" name="textbox 46"/>
          <p:cNvSpPr/>
          <p:nvPr/>
        </p:nvSpPr>
        <p:spPr>
          <a:xfrm>
            <a:off x="274918" y="3305612"/>
            <a:ext cx="1755139" cy="2197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algn="r" rtl="0" eaLnBrk="0">
              <a:lnSpc>
                <a:spcPct val="91000"/>
              </a:lnSpc>
            </a:pPr>
            <a:r>
              <a:rPr sz="1400" kern="0" spc="-1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同时预留六车型导入。</a:t>
            </a:r>
            <a:endParaRPr lang="en-US" altLang="en-US" sz="1400" dirty="0"/>
          </a:p>
        </p:txBody>
      </p:sp>
      <p:pic>
        <p:nvPicPr>
          <p:cNvPr id="48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492252" y="800100"/>
            <a:ext cx="7991856" cy="13716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5382767" y="1937004"/>
            <a:ext cx="149352" cy="2148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54" name="textbox 54"/>
          <p:cNvSpPr/>
          <p:nvPr/>
        </p:nvSpPr>
        <p:spPr>
          <a:xfrm>
            <a:off x="2143205" y="3785336"/>
            <a:ext cx="4190365" cy="27724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4000"/>
              </a:lnSpc>
            </a:pPr>
            <a:r>
              <a:rPr sz="2700" b="1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涂装工序</a:t>
            </a:r>
            <a:endParaRPr lang="en-US" altLang="en-US" sz="2700" b="1" dirty="0">
              <a:solidFill>
                <a:srgbClr val="FFC000"/>
              </a:solidFill>
            </a:endParaRPr>
          </a:p>
          <a:p>
            <a:pPr marL="28575" indent="10795" algn="l" rtl="0" eaLnBrk="0">
              <a:lnSpc>
                <a:spcPct val="98000"/>
              </a:lnSpc>
              <a:spcBef>
                <a:spcPts val="935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国际先进水平的B1B2工艺</a:t>
            </a:r>
            <a:r>
              <a:rPr sz="1200" kern="0" spc="-1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，高速翻转输送系统</a:t>
            </a:r>
            <a:r>
              <a:rPr sz="1200" kern="0" spc="-1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，国内先进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硅   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烷技术</a:t>
            </a:r>
            <a:r>
              <a:rPr sz="1200" kern="0" spc="-1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，采用德国DURR机器人、美国GRACO输调漆系统</a:t>
            </a:r>
            <a:r>
              <a:rPr sz="1200" kern="0" spc="-1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以及和德国Ecoclean自动编程5辊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鸵鸟毛自动擦净机。可实     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现自动调漆、输漆、</a:t>
            </a:r>
            <a:r>
              <a:rPr sz="1200" kern="0" spc="-2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自动喷漆、换色</a:t>
            </a:r>
            <a:r>
              <a:rPr sz="1200" kern="0" spc="-1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，以保证车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身表面的光    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泽度和鲜映性</a:t>
            </a:r>
            <a:endParaRPr lang="en-US" altLang="en-US" sz="1200" dirty="0"/>
          </a:p>
          <a:p>
            <a:pPr marL="20320" algn="l" rtl="0" eaLnBrk="0">
              <a:lnSpc>
                <a:spcPct val="84000"/>
              </a:lnSpc>
              <a:spcBef>
                <a:spcPts val="1735"/>
              </a:spcBef>
            </a:pPr>
            <a:r>
              <a:rPr sz="2700" b="1" kern="0" spc="-4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总装工序</a:t>
            </a:r>
            <a:endParaRPr lang="en-US" altLang="en-US" sz="2700" b="1" dirty="0">
              <a:solidFill>
                <a:srgbClr val="FFC000"/>
              </a:solidFill>
            </a:endParaRPr>
          </a:p>
          <a:p>
            <a:pPr algn="l" rtl="0" eaLnBrk="0">
              <a:lnSpc>
                <a:spcPct val="114000"/>
              </a:lnSpc>
            </a:pPr>
            <a:endParaRPr lang="en-US" altLang="en-US" sz="600" dirty="0"/>
          </a:p>
          <a:p>
            <a:pPr marL="29845" algn="l" rtl="0" eaLnBrk="0">
              <a:lnSpc>
                <a:spcPct val="98000"/>
              </a:lnSpc>
              <a:spcBef>
                <a:spcPts val="0"/>
              </a:spcBef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柔性化EV车生产线</a:t>
            </a:r>
            <a:r>
              <a:rPr sz="1200" kern="0" spc="-1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，规划有内饰线、终装线采用地面宽平板输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送线；车门线、仪表台线、地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盘线采用地面摩擦驱动；</a:t>
            </a:r>
            <a:r>
              <a:rPr sz="1200" kern="0" spc="-2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PBS线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采用摩擦式滑撬输送等自动化输送线；AGV自动动力合装</a:t>
            </a:r>
            <a:r>
              <a:rPr sz="1200" kern="0" spc="-1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，先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进的物流一体化输送系统</a:t>
            </a:r>
            <a:endParaRPr lang="en-US" altLang="en-US" sz="1200" dirty="0"/>
          </a:p>
        </p:txBody>
      </p:sp>
      <p:sp>
        <p:nvSpPr>
          <p:cNvPr id="56" name="textbox 56"/>
          <p:cNvSpPr/>
          <p:nvPr/>
        </p:nvSpPr>
        <p:spPr>
          <a:xfrm>
            <a:off x="2147178" y="2130831"/>
            <a:ext cx="4207509" cy="119443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4000"/>
              </a:lnSpc>
            </a:pPr>
            <a:r>
              <a:rPr sz="2700" b="1" kern="0" spc="-3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焊装工序</a:t>
            </a:r>
            <a:endParaRPr lang="en-US" altLang="en-US" sz="2700" b="1" dirty="0">
              <a:solidFill>
                <a:srgbClr val="FFC000"/>
              </a:solidFill>
            </a:endParaRPr>
          </a:p>
          <a:p>
            <a:pPr marL="26035" algn="l" rtl="0" eaLnBrk="0">
              <a:lnSpc>
                <a:spcPct val="99000"/>
              </a:lnSpc>
              <a:spcBef>
                <a:spcPts val="860"/>
              </a:spcBef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一期配备80台库卡智能机器人</a:t>
            </a:r>
            <a:r>
              <a:rPr sz="1200" kern="0" spc="-1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，主焊线采用柔性化全自动化生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产线</a:t>
            </a:r>
            <a:r>
              <a:rPr sz="1200" kern="0" spc="-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，可以兼容4个车型生产；总拼工位（下车体、上车体）</a:t>
            </a:r>
            <a:endParaRPr lang="en-US" altLang="en-US" sz="1200" dirty="0"/>
          </a:p>
          <a:p>
            <a:pPr marL="27305" indent="-1270" algn="l" rtl="0" eaLnBrk="0">
              <a:lnSpc>
                <a:spcPct val="95000"/>
              </a:lnSpc>
              <a:spcBef>
                <a:spcPts val="45"/>
              </a:spcBef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采用柯马原装OPEN GATE、车身顶盖采用激光钎焊焊接工艺，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车门滚边工艺可满足复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杂车门造型</a:t>
            </a:r>
            <a:endParaRPr lang="en-US" altLang="en-US" sz="1200" dirty="0"/>
          </a:p>
        </p:txBody>
      </p:sp>
      <p:sp>
        <p:nvSpPr>
          <p:cNvPr id="58" name="textbox 58"/>
          <p:cNvSpPr/>
          <p:nvPr/>
        </p:nvSpPr>
        <p:spPr>
          <a:xfrm>
            <a:off x="2143205" y="874382"/>
            <a:ext cx="4192904" cy="10096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4000"/>
              </a:lnSpc>
            </a:pPr>
            <a:r>
              <a:rPr sz="2700" b="1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冲压工序</a:t>
            </a:r>
            <a:endParaRPr lang="en-US" altLang="en-US" sz="2700" b="1" dirty="0">
              <a:solidFill>
                <a:srgbClr val="FFC000"/>
              </a:solidFill>
            </a:endParaRPr>
          </a:p>
          <a:p>
            <a:pPr algn="l" rtl="0" eaLnBrk="0">
              <a:lnSpc>
                <a:spcPct val="100000"/>
              </a:lnSpc>
            </a:pPr>
            <a:endParaRPr lang="en-US" altLang="en-US" sz="700" dirty="0"/>
          </a:p>
          <a:p>
            <a:pPr marL="29845" algn="l" rtl="0" eaLnBrk="0">
              <a:lnSpc>
                <a:spcPct val="97000"/>
              </a:lnSpc>
              <a:spcBef>
                <a:spcPts val="5"/>
              </a:spcBef>
            </a:pP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全线配比ATC一键换模系统</a:t>
            </a:r>
            <a:r>
              <a:rPr sz="1200" kern="0" spc="-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，保证模具、端拾器的自动更换</a:t>
            </a:r>
            <a:r>
              <a:rPr sz="1200" kern="0" spc="-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 </a:t>
            </a:r>
            <a:r>
              <a:rPr sz="1200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换模时间控制在5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min</a:t>
            </a:r>
            <a:r>
              <a:rPr sz="1200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以内；可以实现钢、铝材料的混</a:t>
            </a:r>
            <a:r>
              <a:rPr sz="1200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合自动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切换生产</a:t>
            </a:r>
            <a:r>
              <a:rPr sz="1200" kern="0" spc="-1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，最多每分钟可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生产15件</a:t>
            </a:r>
            <a:endParaRPr lang="en-US" altLang="en-US" sz="1200" dirty="0"/>
          </a:p>
        </p:txBody>
      </p:sp>
      <p:sp>
        <p:nvSpPr>
          <p:cNvPr id="60" name="textbox 60"/>
          <p:cNvSpPr/>
          <p:nvPr/>
        </p:nvSpPr>
        <p:spPr>
          <a:xfrm>
            <a:off x="8630843" y="1802345"/>
            <a:ext cx="3446779" cy="11163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lang="en-US" altLang="en-US" sz="100" dirty="0"/>
          </a:p>
          <a:p>
            <a:pPr marL="14605" algn="l" rtl="0" eaLnBrk="0">
              <a:lnSpc>
                <a:spcPct val="84000"/>
              </a:lnSpc>
            </a:pPr>
            <a:r>
              <a:rPr sz="2700" b="1" kern="0" spc="-5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电池装配</a:t>
            </a:r>
            <a:endParaRPr lang="en-US" altLang="en-US" sz="2700" b="1" dirty="0">
              <a:solidFill>
                <a:srgbClr val="FFC000"/>
              </a:solidFill>
            </a:endParaRPr>
          </a:p>
          <a:p>
            <a:pPr algn="l" rtl="0" eaLnBrk="0">
              <a:lnSpc>
                <a:spcPct val="103000"/>
              </a:lnSpc>
            </a:pPr>
            <a:endParaRPr lang="en-US" altLang="en-US" sz="9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2700" indent="6350" algn="l" rtl="0" eaLnBrk="0">
              <a:lnSpc>
                <a:spcPct val="110000"/>
              </a:lnSpc>
            </a:pPr>
            <a:r>
              <a:rPr sz="1200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电池生产线能适用多种电池包的生产</a:t>
            </a:r>
            <a:r>
              <a:rPr sz="1200" kern="0" spc="-1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，全线规划产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40JPH18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台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AGV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自动台车线体</a:t>
            </a:r>
            <a:r>
              <a:rPr sz="1200" kern="0" spc="-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，另配有星云电子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EOL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测试设备</a:t>
            </a:r>
            <a:r>
              <a:rPr sz="1200" kern="0" spc="-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，保证产品质量</a:t>
            </a:r>
            <a:endParaRPr lang="en-US" altLang="en-US" sz="1200" dirty="0"/>
          </a:p>
        </p:txBody>
      </p:sp>
      <p:pic>
        <p:nvPicPr>
          <p:cNvPr id="62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395632" y="3281584"/>
            <a:ext cx="2114433" cy="1429181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411611" y="1598370"/>
            <a:ext cx="2067336" cy="1431862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405445" y="4951822"/>
            <a:ext cx="2073342" cy="1416918"/>
          </a:xfrm>
          <a:prstGeom prst="rect">
            <a:avLst/>
          </a:prstGeom>
        </p:spPr>
      </p:pic>
      <p:sp>
        <p:nvSpPr>
          <p:cNvPr id="68" name="textbox 68"/>
          <p:cNvSpPr/>
          <p:nvPr/>
        </p:nvSpPr>
        <p:spPr>
          <a:xfrm>
            <a:off x="8678775" y="5052478"/>
            <a:ext cx="3399154" cy="9061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3000"/>
              </a:lnSpc>
            </a:pPr>
            <a:r>
              <a:rPr sz="2700" b="1" kern="0" spc="-4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电子装配</a:t>
            </a:r>
            <a:endParaRPr lang="en-US" altLang="en-US" sz="2700" b="1" dirty="0">
              <a:solidFill>
                <a:srgbClr val="FFC000"/>
              </a:solidFill>
            </a:endParaRPr>
          </a:p>
          <a:p>
            <a:pPr algn="l" rtl="0" eaLnBrk="0">
              <a:lnSpc>
                <a:spcPct val="100000"/>
              </a:lnSpc>
            </a:pPr>
            <a:endParaRPr lang="en-US" altLang="en-US" sz="1000" dirty="0"/>
          </a:p>
          <a:p>
            <a:pPr marL="17145" indent="6350" algn="l" rtl="0" eaLnBrk="0">
              <a:lnSpc>
                <a:spcPct val="105000"/>
              </a:lnSpc>
              <a:spcBef>
                <a:spcPts val="5"/>
              </a:spcBef>
            </a:pP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电子装配线主要承担前后车灯、摄像头、雷达等电</a:t>
            </a:r>
            <a:r>
              <a:rPr sz="12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子产品的生产。拥有先进的设备和严苛的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监测流程</a:t>
            </a:r>
            <a:endParaRPr lang="en-US" altLang="en-US" sz="1200" dirty="0"/>
          </a:p>
        </p:txBody>
      </p:sp>
      <p:pic>
        <p:nvPicPr>
          <p:cNvPr id="70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82403" y="3933776"/>
            <a:ext cx="1868539" cy="1257664"/>
          </a:xfrm>
          <a:prstGeom prst="rect">
            <a:avLst/>
          </a:prstGeom>
        </p:spPr>
      </p:pic>
      <p:pic>
        <p:nvPicPr>
          <p:cNvPr id="72" name="picture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92249" y="767284"/>
            <a:ext cx="1866346" cy="1258593"/>
          </a:xfrm>
          <a:prstGeom prst="rect">
            <a:avLst/>
          </a:prstGeom>
        </p:spPr>
      </p:pic>
      <p:pic>
        <p:nvPicPr>
          <p:cNvPr id="74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200055" y="5394606"/>
            <a:ext cx="1847954" cy="1257664"/>
          </a:xfrm>
          <a:prstGeom prst="rect">
            <a:avLst/>
          </a:prstGeom>
        </p:spPr>
      </p:pic>
      <p:pic>
        <p:nvPicPr>
          <p:cNvPr id="76" name="picture 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204552" y="2284784"/>
            <a:ext cx="1854011" cy="1248806"/>
          </a:xfrm>
          <a:prstGeom prst="rect">
            <a:avLst/>
          </a:prstGeom>
        </p:spPr>
      </p:pic>
      <p:sp>
        <p:nvSpPr>
          <p:cNvPr id="78" name="textbox 78"/>
          <p:cNvSpPr/>
          <p:nvPr/>
        </p:nvSpPr>
        <p:spPr>
          <a:xfrm>
            <a:off x="8667939" y="3819054"/>
            <a:ext cx="3393440" cy="63055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4000"/>
              </a:lnSpc>
            </a:pPr>
            <a:endParaRPr lang="en-US" altLang="en-US" sz="100" dirty="0"/>
          </a:p>
          <a:p>
            <a:pPr marL="12700" indent="7620" algn="l" rtl="0" eaLnBrk="0">
              <a:lnSpc>
                <a:spcPct val="110000"/>
              </a:lnSpc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电驱生产线</a:t>
            </a:r>
            <a:r>
              <a:rPr sz="1200" kern="0" spc="-1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，核心设备全部采用国际和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国内一线品 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牌。包括电机性能台架、总成耐久台架、总成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NVH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性能台架</a:t>
            </a:r>
            <a:endParaRPr lang="en-US" altLang="en-US" sz="1200" dirty="0"/>
          </a:p>
        </p:txBody>
      </p:sp>
      <p:pic>
        <p:nvPicPr>
          <p:cNvPr id="80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9860757" y="325881"/>
            <a:ext cx="1894901" cy="423163"/>
          </a:xfrm>
          <a:prstGeom prst="rect">
            <a:avLst/>
          </a:prstGeom>
        </p:spPr>
      </p:pic>
      <p:sp>
        <p:nvSpPr>
          <p:cNvPr id="82" name="textbox 82"/>
          <p:cNvSpPr/>
          <p:nvPr/>
        </p:nvSpPr>
        <p:spPr>
          <a:xfrm>
            <a:off x="8667703" y="3302850"/>
            <a:ext cx="1376680" cy="3689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3000"/>
              </a:lnSpc>
            </a:pPr>
            <a:r>
              <a:rPr sz="2700" b="1" kern="0" spc="-4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电驱装配</a:t>
            </a:r>
            <a:endParaRPr lang="en-US" altLang="en-US" sz="2700" b="1" kern="0" spc="-40" dirty="0">
              <a:solidFill>
                <a:srgbClr val="FFC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/>
          <p:cNvSpPr/>
          <p:nvPr/>
        </p:nvSpPr>
        <p:spPr>
          <a:xfrm>
            <a:off x="1616710" y="2005965"/>
            <a:ext cx="9606915" cy="612140"/>
          </a:xfrm>
          <a:prstGeom prst="rect">
            <a:avLst/>
          </a:prstGeom>
        </p:spPr>
        <p:txBody>
          <a:bodyPr vert="horz" wrap="square" lIns="0" tIns="0" rIns="0" bIns="0"/>
          <a:p>
            <a:pPr algn="ctr" rtl="0" eaLnBrk="0">
              <a:lnSpc>
                <a:spcPct val="68000"/>
              </a:lnSpc>
            </a:pPr>
            <a:endParaRPr lang="en-US" altLang="en-US" sz="100" dirty="0">
              <a:solidFill>
                <a:schemeClr val="bg1"/>
              </a:solidFill>
            </a:endParaRPr>
          </a:p>
          <a:p>
            <a:pPr algn="ctr" rtl="0" eaLnBrk="0">
              <a:lnSpc>
                <a:spcPct val="84000"/>
              </a:lnSpc>
            </a:pPr>
            <a:r>
              <a:rPr sz="4600" b="1" kern="0" spc="-36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零</a:t>
            </a:r>
            <a:r>
              <a:rPr sz="4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跑</a:t>
            </a:r>
            <a:r>
              <a:rPr sz="4600" b="1" kern="0" spc="-5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4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有怎样令人期待的产品规划</a:t>
            </a:r>
            <a:endParaRPr lang="zh-CN" sz="4600" b="1" kern="0" spc="-35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0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860757" y="325881"/>
            <a:ext cx="1894901" cy="4231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90" name="textbox 90"/>
          <p:cNvSpPr/>
          <p:nvPr/>
        </p:nvSpPr>
        <p:spPr>
          <a:xfrm>
            <a:off x="412865" y="1217341"/>
            <a:ext cx="8912859" cy="11620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4000"/>
              </a:lnSpc>
            </a:pPr>
            <a:r>
              <a:rPr sz="2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700" kern="0" spc="5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2700" kern="0" spc="5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700" kern="0" spc="6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700" kern="0" spc="4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sz="2700" kern="0" spc="4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底</a:t>
            </a:r>
            <a:r>
              <a:rPr sz="2700" kern="0" spc="4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</a:t>
            </a:r>
            <a:r>
              <a:rPr sz="2700" kern="0" spc="4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</a:t>
            </a:r>
            <a:r>
              <a:rPr sz="2700" kern="0" spc="6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出</a:t>
            </a:r>
            <a:r>
              <a:rPr sz="2700" kern="0" spc="5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sz="2700" kern="0" spc="4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款</a:t>
            </a:r>
            <a:r>
              <a:rPr sz="2700" kern="0" spc="4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2700" kern="0" spc="4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7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</a:t>
            </a:r>
            <a:r>
              <a:rPr sz="2700" kern="0" spc="4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7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</a:t>
            </a:r>
            <a:r>
              <a:rPr sz="2700" kern="0" spc="4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7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型</a:t>
            </a:r>
            <a:endParaRPr lang="en-US" altLang="en-US" sz="2700" dirty="0"/>
          </a:p>
          <a:p>
            <a:pPr algn="l" rtl="0" eaLnBrk="0">
              <a:lnSpc>
                <a:spcPct val="198000"/>
              </a:lnSpc>
            </a:pPr>
            <a:endParaRPr lang="en-US" altLang="en-US" sz="1000" dirty="0"/>
          </a:p>
          <a:p>
            <a:pPr algn="l" rtl="0" eaLnBrk="0">
              <a:lnSpc>
                <a:spcPct val="116000"/>
              </a:lnSpc>
            </a:pPr>
            <a:endParaRPr lang="en-US" altLang="en-US" sz="500" dirty="0"/>
          </a:p>
          <a:p>
            <a:pPr algn="r" rtl="0" eaLnBrk="0">
              <a:lnSpc>
                <a:spcPts val="2830"/>
              </a:lnSpc>
              <a:spcBef>
                <a:spcPts val="0"/>
              </a:spcBef>
            </a:pP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覆</a:t>
            </a:r>
            <a:r>
              <a:rPr sz="2300" kern="0" spc="-33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盖</a:t>
            </a:r>
            <a:r>
              <a:rPr sz="2300" kern="0" spc="-2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300" kern="0" spc="-18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300" kern="0" spc="-34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</a:t>
            </a:r>
            <a:r>
              <a:rPr sz="2300" kern="0" spc="-26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</a:t>
            </a:r>
            <a:r>
              <a:rPr sz="2300" kern="0" spc="-14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2300" kern="0" spc="-36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价</a:t>
            </a:r>
            <a:r>
              <a:rPr sz="2300" kern="0" spc="-34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</a:t>
            </a:r>
            <a:r>
              <a:rPr sz="2300" kern="0" spc="-16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区</a:t>
            </a:r>
            <a:r>
              <a:rPr sz="2300" kern="0" spc="-22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</a:t>
            </a:r>
            <a:r>
              <a:rPr sz="2300" kern="0" spc="10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300" kern="0" spc="-27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2300" kern="0" spc="-24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300" kern="0" spc="-24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300" kern="0" spc="-34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sz="2300" kern="0" spc="-35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</a:t>
            </a:r>
            <a:r>
              <a:rPr sz="2300" kern="0" spc="-3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军</a:t>
            </a:r>
            <a:r>
              <a:rPr sz="2300" kern="0" spc="-34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</a:t>
            </a:r>
            <a:r>
              <a:rPr sz="2300" kern="0" spc="-37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</a:t>
            </a:r>
            <a:r>
              <a:rPr sz="2300" kern="0" spc="-3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</a:t>
            </a:r>
            <a:r>
              <a:rPr sz="2300" kern="0" spc="-34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</a:t>
            </a:r>
            <a:endParaRPr lang="en-US" altLang="en-US" sz="2300" dirty="0"/>
          </a:p>
        </p:txBody>
      </p:sp>
      <p:sp>
        <p:nvSpPr>
          <p:cNvPr id="92" name="textbox 92"/>
          <p:cNvSpPr/>
          <p:nvPr/>
        </p:nvSpPr>
        <p:spPr>
          <a:xfrm>
            <a:off x="1267426" y="3826043"/>
            <a:ext cx="10170794" cy="5899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7560310" algn="l" rtl="0" eaLnBrk="0">
              <a:lnSpc>
                <a:spcPct val="90000"/>
              </a:lnSpc>
            </a:pPr>
            <a:r>
              <a:rPr sz="1500" kern="0" spc="16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D01</a:t>
            </a:r>
            <a:endParaRPr lang="en-US" altLang="en-US" sz="1500" dirty="0"/>
          </a:p>
          <a:p>
            <a:pPr algn="l" rtl="0" eaLnBrk="0">
              <a:lnSpc>
                <a:spcPct val="101000"/>
              </a:lnSpc>
            </a:pPr>
            <a:endParaRPr lang="en-US" altLang="en-US" sz="1200" dirty="0"/>
          </a:p>
          <a:p>
            <a:pPr algn="l" rtl="0" eaLnBrk="0">
              <a:lnSpc>
                <a:spcPct val="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76000"/>
              </a:lnSpc>
              <a:tabLst>
                <a:tab pos="6322695" algn="l"/>
              </a:tabLst>
            </a:pPr>
            <a:r>
              <a:rPr sz="1500" kern="0" spc="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500" kern="0" spc="14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C12</a:t>
            </a:r>
            <a:r>
              <a:rPr sz="1500" kern="0" spc="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</a:t>
            </a:r>
            <a:endParaRPr lang="en-US" altLang="en-US" sz="1500" dirty="0"/>
          </a:p>
        </p:txBody>
      </p:sp>
      <p:pic>
        <p:nvPicPr>
          <p:cNvPr id="94" name="picture 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149527" y="3028048"/>
            <a:ext cx="190500" cy="2911386"/>
          </a:xfrm>
          <a:prstGeom prst="rect">
            <a:avLst/>
          </a:prstGeom>
        </p:spPr>
      </p:pic>
      <p:pic>
        <p:nvPicPr>
          <p:cNvPr id="96" name="picture 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244777" y="5846673"/>
            <a:ext cx="10463619" cy="190500"/>
          </a:xfrm>
          <a:prstGeom prst="rect">
            <a:avLst/>
          </a:prstGeom>
        </p:spPr>
      </p:pic>
      <p:sp>
        <p:nvSpPr>
          <p:cNvPr id="98" name="textbox 98"/>
          <p:cNvSpPr/>
          <p:nvPr/>
        </p:nvSpPr>
        <p:spPr>
          <a:xfrm>
            <a:off x="487541" y="3123937"/>
            <a:ext cx="508634" cy="29451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69850" algn="l" rtl="0" eaLnBrk="0">
              <a:lnSpc>
                <a:spcPct val="96000"/>
              </a:lnSpc>
            </a:pPr>
            <a:r>
              <a:rPr sz="1500" kern="0" spc="17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价格</a:t>
            </a:r>
            <a:endParaRPr lang="en-US" altLang="en-US" sz="15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marL="14605" algn="l" rtl="0" eaLnBrk="0">
              <a:lnSpc>
                <a:spcPct val="89000"/>
              </a:lnSpc>
              <a:spcBef>
                <a:spcPts val="455"/>
              </a:spcBef>
            </a:pPr>
            <a:r>
              <a:rPr sz="1500" kern="0" spc="14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30W</a:t>
            </a:r>
            <a:endParaRPr lang="en-US" altLang="en-US" sz="15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marL="12700" algn="l" rtl="0" eaLnBrk="0">
              <a:lnSpc>
                <a:spcPct val="89000"/>
              </a:lnSpc>
              <a:spcBef>
                <a:spcPts val="460"/>
              </a:spcBef>
            </a:pPr>
            <a:r>
              <a:rPr sz="1500" kern="0" spc="15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25W</a:t>
            </a:r>
            <a:endParaRPr lang="en-US" altLang="en-US" sz="15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marL="12700" algn="l" rtl="0" eaLnBrk="0">
              <a:lnSpc>
                <a:spcPct val="89000"/>
              </a:lnSpc>
              <a:spcBef>
                <a:spcPts val="460"/>
              </a:spcBef>
            </a:pPr>
            <a:r>
              <a:rPr sz="1500" kern="0" spc="15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20W</a:t>
            </a:r>
            <a:endParaRPr lang="en-US" altLang="en-US" sz="15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marL="21590" algn="l" rtl="0" eaLnBrk="0">
              <a:lnSpc>
                <a:spcPct val="90000"/>
              </a:lnSpc>
              <a:spcBef>
                <a:spcPts val="455"/>
              </a:spcBef>
            </a:pPr>
            <a:r>
              <a:rPr sz="1500" kern="0" spc="13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15W</a:t>
            </a:r>
            <a:endParaRPr lang="en-US" altLang="en-US" sz="15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marL="21590" algn="l" rtl="0" eaLnBrk="0">
              <a:lnSpc>
                <a:spcPct val="90000"/>
              </a:lnSpc>
              <a:spcBef>
                <a:spcPts val="455"/>
              </a:spcBef>
            </a:pPr>
            <a:r>
              <a:rPr sz="1500" kern="0" spc="13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10W</a:t>
            </a:r>
            <a:endParaRPr lang="en-US" altLang="en-US" sz="1500" dirty="0"/>
          </a:p>
          <a:p>
            <a:pPr algn="l" rtl="0" eaLnBrk="0">
              <a:lnSpc>
                <a:spcPct val="108000"/>
              </a:lnSpc>
            </a:pPr>
            <a:endParaRPr lang="en-US" altLang="en-US" sz="1000" dirty="0"/>
          </a:p>
          <a:p>
            <a:pPr algn="l" rtl="0" eaLnBrk="0">
              <a:lnSpc>
                <a:spcPct val="127000"/>
              </a:lnSpc>
            </a:pPr>
            <a:endParaRPr lang="en-US" altLang="en-US" sz="300" dirty="0"/>
          </a:p>
          <a:p>
            <a:pPr marL="112395" algn="l" rtl="0" eaLnBrk="0">
              <a:lnSpc>
                <a:spcPct val="88000"/>
              </a:lnSpc>
              <a:spcBef>
                <a:spcPts val="5"/>
              </a:spcBef>
            </a:pPr>
            <a:r>
              <a:rPr sz="1500" kern="0" spc="9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5W</a:t>
            </a:r>
            <a:endParaRPr lang="en-US" altLang="en-US" sz="1500" dirty="0"/>
          </a:p>
        </p:txBody>
      </p:sp>
      <p:grpSp>
        <p:nvGrpSpPr>
          <p:cNvPr id="2" name="group 2"/>
          <p:cNvGrpSpPr/>
          <p:nvPr/>
        </p:nvGrpSpPr>
        <p:grpSpPr>
          <a:xfrm rot="21600000">
            <a:off x="2876410" y="3109226"/>
            <a:ext cx="3166947" cy="258673"/>
            <a:chOff x="0" y="0"/>
            <a:chExt cx="3166947" cy="258673"/>
          </a:xfrm>
        </p:grpSpPr>
        <p:pic>
          <p:nvPicPr>
            <p:cNvPr id="100" name="picture 1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3166947" cy="258673"/>
            </a:xfrm>
            <a:prstGeom prst="rect">
              <a:avLst/>
            </a:prstGeom>
          </p:spPr>
        </p:pic>
        <p:sp>
          <p:nvSpPr>
            <p:cNvPr id="102" name="textbox 102"/>
            <p:cNvSpPr/>
            <p:nvPr/>
          </p:nvSpPr>
          <p:spPr>
            <a:xfrm>
              <a:off x="-12700" y="-12700"/>
              <a:ext cx="3192779" cy="3048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3000"/>
                </a:lnSpc>
              </a:pPr>
              <a:endParaRPr lang="en-US" altLang="en-US" sz="200" dirty="0"/>
            </a:p>
            <a:p>
              <a:pPr marL="1325245" algn="l" rtl="0" eaLnBrk="0">
                <a:lnSpc>
                  <a:spcPct val="96000"/>
                </a:lnSpc>
                <a:spcBef>
                  <a:spcPts val="0"/>
                </a:spcBef>
              </a:pPr>
              <a:r>
                <a:rPr sz="1500" kern="0" spc="210" dirty="0">
                  <a:solidFill>
                    <a:srgbClr val="5B9BD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A产品线</a:t>
              </a:r>
              <a:endParaRPr lang="en-US" altLang="en-US" sz="1500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21600000">
            <a:off x="8378673" y="3109226"/>
            <a:ext cx="3166947" cy="258673"/>
            <a:chOff x="0" y="0"/>
            <a:chExt cx="3166947" cy="258673"/>
          </a:xfrm>
        </p:grpSpPr>
        <p:pic>
          <p:nvPicPr>
            <p:cNvPr id="104" name="picture 10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3166947" cy="258673"/>
            </a:xfrm>
            <a:prstGeom prst="rect">
              <a:avLst/>
            </a:prstGeom>
          </p:spPr>
        </p:pic>
        <p:sp>
          <p:nvSpPr>
            <p:cNvPr id="106" name="textbox 106"/>
            <p:cNvSpPr/>
            <p:nvPr/>
          </p:nvSpPr>
          <p:spPr>
            <a:xfrm>
              <a:off x="-12700" y="-12700"/>
              <a:ext cx="3192779" cy="3048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3000"/>
                </a:lnSpc>
              </a:pPr>
              <a:endParaRPr lang="en-US" altLang="en-US" sz="200" dirty="0"/>
            </a:p>
            <a:p>
              <a:pPr marL="1232535" algn="l" rtl="0" eaLnBrk="0">
                <a:lnSpc>
                  <a:spcPct val="96000"/>
                </a:lnSpc>
                <a:spcBef>
                  <a:spcPts val="0"/>
                </a:spcBef>
              </a:pPr>
              <a:r>
                <a:rPr sz="1500" kern="0" spc="180" dirty="0">
                  <a:solidFill>
                    <a:srgbClr val="5B9BD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D产品线</a:t>
              </a:r>
              <a:endParaRPr lang="en-US" altLang="en-US" sz="1500" dirty="0"/>
            </a:p>
          </p:txBody>
        </p:sp>
      </p:grpSp>
      <p:pic>
        <p:nvPicPr>
          <p:cNvPr id="108" name="picture 1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80126" y="5092319"/>
            <a:ext cx="10144789" cy="6350"/>
          </a:xfrm>
          <a:prstGeom prst="rect">
            <a:avLst/>
          </a:prstGeom>
        </p:spPr>
      </p:pic>
      <p:pic>
        <p:nvPicPr>
          <p:cNvPr id="110" name="picture 1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6316907" y="4805143"/>
            <a:ext cx="1959382" cy="350548"/>
          </a:xfrm>
          <a:prstGeom prst="rect">
            <a:avLst/>
          </a:prstGeom>
        </p:spPr>
      </p:pic>
      <p:pic>
        <p:nvPicPr>
          <p:cNvPr id="112" name="picture 1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019543" y="626198"/>
            <a:ext cx="1563750" cy="39806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21600000">
            <a:off x="6279375" y="3109226"/>
            <a:ext cx="1863280" cy="258673"/>
            <a:chOff x="0" y="0"/>
            <a:chExt cx="1863280" cy="258673"/>
          </a:xfrm>
        </p:grpSpPr>
        <p:pic>
          <p:nvPicPr>
            <p:cNvPr id="114" name="picture 1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0" y="0"/>
              <a:ext cx="1863280" cy="258673"/>
            </a:xfrm>
            <a:prstGeom prst="rect">
              <a:avLst/>
            </a:prstGeom>
          </p:spPr>
        </p:pic>
        <p:sp>
          <p:nvSpPr>
            <p:cNvPr id="116" name="textbox 116"/>
            <p:cNvSpPr/>
            <p:nvPr/>
          </p:nvSpPr>
          <p:spPr>
            <a:xfrm>
              <a:off x="-12700" y="-12700"/>
              <a:ext cx="1889125" cy="3048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5000"/>
                </a:lnSpc>
              </a:pPr>
              <a:endParaRPr lang="en-US" altLang="en-US" sz="200" dirty="0"/>
            </a:p>
            <a:p>
              <a:pPr marL="676275" algn="l" rtl="0" eaLnBrk="0">
                <a:lnSpc>
                  <a:spcPct val="96000"/>
                </a:lnSpc>
                <a:spcBef>
                  <a:spcPts val="0"/>
                </a:spcBef>
              </a:pPr>
              <a:r>
                <a:rPr sz="1500" kern="0" spc="190" dirty="0">
                  <a:solidFill>
                    <a:srgbClr val="5B9BD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C产品线</a:t>
              </a:r>
              <a:endParaRPr lang="en-US" altLang="en-US" sz="1500"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21600000">
            <a:off x="1583639" y="3109226"/>
            <a:ext cx="1056754" cy="258673"/>
            <a:chOff x="0" y="0"/>
            <a:chExt cx="1056754" cy="258673"/>
          </a:xfrm>
        </p:grpSpPr>
        <p:pic>
          <p:nvPicPr>
            <p:cNvPr id="118" name="picture 1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0" y="0"/>
              <a:ext cx="1056754" cy="258673"/>
            </a:xfrm>
            <a:prstGeom prst="rect">
              <a:avLst/>
            </a:prstGeom>
          </p:spPr>
        </p:pic>
        <p:sp>
          <p:nvSpPr>
            <p:cNvPr id="120" name="textbox 120"/>
            <p:cNvSpPr/>
            <p:nvPr/>
          </p:nvSpPr>
          <p:spPr>
            <a:xfrm>
              <a:off x="-12700" y="-12700"/>
              <a:ext cx="1082675" cy="3048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5000"/>
                </a:lnSpc>
              </a:pPr>
              <a:endParaRPr lang="en-US" altLang="en-US" sz="200" dirty="0"/>
            </a:p>
            <a:p>
              <a:pPr marL="276860" algn="l" rtl="0" eaLnBrk="0">
                <a:lnSpc>
                  <a:spcPct val="96000"/>
                </a:lnSpc>
                <a:spcBef>
                  <a:spcPts val="0"/>
                </a:spcBef>
              </a:pPr>
              <a:r>
                <a:rPr sz="1500" kern="0" spc="200" dirty="0">
                  <a:solidFill>
                    <a:srgbClr val="5B9BD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T产品线</a:t>
              </a:r>
              <a:endParaRPr lang="en-US" altLang="en-US" sz="1500" dirty="0"/>
            </a:p>
          </p:txBody>
        </p:sp>
      </p:grpSp>
      <p:pic>
        <p:nvPicPr>
          <p:cNvPr id="122" name="picture 1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80126" y="5515991"/>
            <a:ext cx="10144789" cy="6350"/>
          </a:xfrm>
          <a:prstGeom prst="rect">
            <a:avLst/>
          </a:prstGeom>
        </p:spPr>
      </p:pic>
      <p:pic>
        <p:nvPicPr>
          <p:cNvPr id="124" name="picture 1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2930315" y="5276088"/>
            <a:ext cx="849243" cy="316991"/>
          </a:xfrm>
          <a:prstGeom prst="rect">
            <a:avLst/>
          </a:prstGeom>
        </p:spPr>
      </p:pic>
      <p:pic>
        <p:nvPicPr>
          <p:cNvPr id="126" name="picture 1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80126" y="4668647"/>
            <a:ext cx="10144789" cy="6350"/>
          </a:xfrm>
          <a:prstGeom prst="rect">
            <a:avLst/>
          </a:prstGeom>
        </p:spPr>
      </p:pic>
      <p:pic>
        <p:nvPicPr>
          <p:cNvPr id="128" name="picture 1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7269143" y="4402836"/>
            <a:ext cx="849243" cy="316991"/>
          </a:xfrm>
          <a:prstGeom prst="rect">
            <a:avLst/>
          </a:prstGeom>
        </p:spPr>
      </p:pic>
      <p:pic>
        <p:nvPicPr>
          <p:cNvPr id="130" name="picture 1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5184968" y="5021579"/>
            <a:ext cx="847764" cy="316991"/>
          </a:xfrm>
          <a:prstGeom prst="rect">
            <a:avLst/>
          </a:prstGeom>
        </p:spPr>
      </p:pic>
      <p:pic>
        <p:nvPicPr>
          <p:cNvPr id="132" name="picture 1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80126" y="3821302"/>
            <a:ext cx="10144789" cy="6350"/>
          </a:xfrm>
          <a:prstGeom prst="rect">
            <a:avLst/>
          </a:prstGeom>
        </p:spPr>
      </p:pic>
      <p:pic>
        <p:nvPicPr>
          <p:cNvPr id="134" name="picture 1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10469543" y="3608614"/>
            <a:ext cx="849243" cy="315685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9426261" y="3608614"/>
            <a:ext cx="847764" cy="315685"/>
          </a:xfrm>
          <a:prstGeom prst="rect">
            <a:avLst/>
          </a:prstGeom>
        </p:spPr>
      </p:pic>
      <p:pic>
        <p:nvPicPr>
          <p:cNvPr id="138" name="picture 1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8465747" y="4021835"/>
            <a:ext cx="936171" cy="280416"/>
          </a:xfrm>
          <a:prstGeom prst="rect">
            <a:avLst/>
          </a:prstGeom>
        </p:spPr>
      </p:pic>
      <p:pic>
        <p:nvPicPr>
          <p:cNvPr id="140" name="picture 1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3968423" y="5286756"/>
            <a:ext cx="936171" cy="280415"/>
          </a:xfrm>
          <a:prstGeom prst="rect">
            <a:avLst/>
          </a:prstGeom>
        </p:spPr>
      </p:pic>
      <p:sp>
        <p:nvSpPr>
          <p:cNvPr id="142" name="textbox 142"/>
          <p:cNvSpPr/>
          <p:nvPr/>
        </p:nvSpPr>
        <p:spPr>
          <a:xfrm>
            <a:off x="2895131" y="5977458"/>
            <a:ext cx="1563369" cy="2298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sz="1500" kern="0" spc="-3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500" kern="0" spc="-14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3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sz="1500" kern="0" spc="-20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3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1500" kern="0" spc="-20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3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1500" kern="0" spc="1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r>
              <a:rPr sz="1500" kern="0" spc="-3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500" kern="0" spc="-14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3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sz="1500" kern="0" spc="-20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3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1500" kern="0" spc="-20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3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endParaRPr lang="en-US" altLang="en-US" sz="1500" dirty="0"/>
          </a:p>
        </p:txBody>
      </p:sp>
      <p:pic>
        <p:nvPicPr>
          <p:cNvPr id="144" name="picture 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1679447" y="5660135"/>
            <a:ext cx="661416" cy="268224"/>
          </a:xfrm>
          <a:prstGeom prst="rect">
            <a:avLst/>
          </a:prstGeom>
        </p:spPr>
      </p:pic>
      <p:sp>
        <p:nvSpPr>
          <p:cNvPr id="146" name="textbox 146"/>
          <p:cNvSpPr/>
          <p:nvPr/>
        </p:nvSpPr>
        <p:spPr>
          <a:xfrm>
            <a:off x="1543914" y="5977458"/>
            <a:ext cx="557530" cy="2298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sz="1500" kern="0" spc="-1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500" kern="0" spc="-25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1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1500" kern="0" spc="-20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1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1500" kern="0" spc="-20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1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endParaRPr lang="en-US" altLang="en-US" sz="1500" dirty="0"/>
          </a:p>
        </p:txBody>
      </p:sp>
      <p:sp>
        <p:nvSpPr>
          <p:cNvPr id="148" name="textbox 148"/>
          <p:cNvSpPr/>
          <p:nvPr/>
        </p:nvSpPr>
        <p:spPr>
          <a:xfrm>
            <a:off x="7089040" y="5977458"/>
            <a:ext cx="557530" cy="2298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sz="1500" kern="0" spc="16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2900</a:t>
            </a:r>
            <a:endParaRPr lang="en-US" altLang="en-US" sz="1500" dirty="0"/>
          </a:p>
        </p:txBody>
      </p:sp>
      <p:sp>
        <p:nvSpPr>
          <p:cNvPr id="150" name="textbox 150"/>
          <p:cNvSpPr/>
          <p:nvPr/>
        </p:nvSpPr>
        <p:spPr>
          <a:xfrm>
            <a:off x="9326848" y="5977458"/>
            <a:ext cx="554990" cy="2298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sz="1500" kern="0" spc="16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3000</a:t>
            </a:r>
            <a:endParaRPr lang="en-US" altLang="en-US" sz="1500" dirty="0"/>
          </a:p>
        </p:txBody>
      </p:sp>
      <p:sp>
        <p:nvSpPr>
          <p:cNvPr id="152" name="textbox 152"/>
          <p:cNvSpPr/>
          <p:nvPr/>
        </p:nvSpPr>
        <p:spPr>
          <a:xfrm>
            <a:off x="11155353" y="5963886"/>
            <a:ext cx="450850" cy="2444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500" kern="0" spc="16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轴距</a:t>
            </a:r>
            <a:endParaRPr lang="en-US" altLang="en-US" sz="1500" dirty="0"/>
          </a:p>
        </p:txBody>
      </p:sp>
      <p:sp>
        <p:nvSpPr>
          <p:cNvPr id="154" name="textbox 154"/>
          <p:cNvSpPr/>
          <p:nvPr/>
        </p:nvSpPr>
        <p:spPr>
          <a:xfrm>
            <a:off x="4281315" y="5092766"/>
            <a:ext cx="448944" cy="2070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algn="r" rtl="0" eaLnBrk="0">
              <a:lnSpc>
                <a:spcPct val="79000"/>
              </a:lnSpc>
            </a:pPr>
            <a:r>
              <a:rPr sz="1500" kern="0" spc="16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A01</a:t>
            </a:r>
            <a:endParaRPr lang="en-US" altLang="en-US" sz="1500" dirty="0"/>
          </a:p>
        </p:txBody>
      </p:sp>
      <p:sp>
        <p:nvSpPr>
          <p:cNvPr id="156" name="textbox 156"/>
          <p:cNvSpPr/>
          <p:nvPr/>
        </p:nvSpPr>
        <p:spPr>
          <a:xfrm>
            <a:off x="5355544" y="4758273"/>
            <a:ext cx="448944" cy="2305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0000"/>
              </a:lnSpc>
            </a:pPr>
            <a:r>
              <a:rPr sz="1500" kern="0" spc="-3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sz="1500" kern="0" spc="-10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3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500" kern="0" spc="-18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3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en-US" altLang="en-US" sz="1500" dirty="0"/>
          </a:p>
        </p:txBody>
      </p:sp>
      <p:sp>
        <p:nvSpPr>
          <p:cNvPr id="158" name="textbox 158"/>
          <p:cNvSpPr/>
          <p:nvPr/>
        </p:nvSpPr>
        <p:spPr>
          <a:xfrm>
            <a:off x="3175107" y="5093439"/>
            <a:ext cx="448944" cy="2305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algn="r" rtl="0" eaLnBrk="0">
              <a:lnSpc>
                <a:spcPct val="90000"/>
              </a:lnSpc>
            </a:pPr>
            <a:r>
              <a:rPr sz="1500" kern="0" spc="-7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sz="1500" kern="0" spc="-9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7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500" kern="0" spc="-10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7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endParaRPr lang="en-US" altLang="en-US" sz="1500" dirty="0"/>
          </a:p>
        </p:txBody>
      </p:sp>
      <p:sp>
        <p:nvSpPr>
          <p:cNvPr id="160" name="textbox 160"/>
          <p:cNvSpPr/>
          <p:nvPr/>
        </p:nvSpPr>
        <p:spPr>
          <a:xfrm>
            <a:off x="10788360" y="3386940"/>
            <a:ext cx="443230" cy="2305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algn="r" rtl="0" eaLnBrk="0">
              <a:lnSpc>
                <a:spcPct val="90000"/>
              </a:lnSpc>
            </a:pPr>
            <a:r>
              <a:rPr sz="1500" kern="0" spc="12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D21</a:t>
            </a:r>
            <a:endParaRPr lang="en-US" altLang="en-US" sz="1500" dirty="0"/>
          </a:p>
        </p:txBody>
      </p:sp>
      <p:sp>
        <p:nvSpPr>
          <p:cNvPr id="162" name="textbox 162"/>
          <p:cNvSpPr/>
          <p:nvPr/>
        </p:nvSpPr>
        <p:spPr>
          <a:xfrm>
            <a:off x="9683103" y="3384959"/>
            <a:ext cx="443230" cy="2305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algn="r" rtl="0" eaLnBrk="0">
              <a:lnSpc>
                <a:spcPct val="90000"/>
              </a:lnSpc>
            </a:pPr>
            <a:r>
              <a:rPr sz="1500" kern="0" spc="12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D11</a:t>
            </a:r>
            <a:endParaRPr lang="en-US" altLang="en-US" sz="1500" dirty="0"/>
          </a:p>
        </p:txBody>
      </p:sp>
      <p:sp>
        <p:nvSpPr>
          <p:cNvPr id="164" name="textbox 164"/>
          <p:cNvSpPr/>
          <p:nvPr/>
        </p:nvSpPr>
        <p:spPr>
          <a:xfrm>
            <a:off x="6656521" y="4672421"/>
            <a:ext cx="434340" cy="2305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algn="r" rtl="0" eaLnBrk="0">
              <a:lnSpc>
                <a:spcPct val="90000"/>
              </a:lnSpc>
            </a:pPr>
            <a:r>
              <a:rPr sz="1500" kern="0" spc="14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C01</a:t>
            </a:r>
            <a:endParaRPr lang="en-US" altLang="en-US" sz="1500" dirty="0"/>
          </a:p>
        </p:txBody>
      </p:sp>
      <p:sp>
        <p:nvSpPr>
          <p:cNvPr id="166" name="textbox 166"/>
          <p:cNvSpPr/>
          <p:nvPr/>
        </p:nvSpPr>
        <p:spPr>
          <a:xfrm>
            <a:off x="8355742" y="4799955"/>
            <a:ext cx="434340" cy="2305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algn="r" rtl="0" eaLnBrk="0">
              <a:lnSpc>
                <a:spcPct val="90000"/>
              </a:lnSpc>
            </a:pPr>
            <a:r>
              <a:rPr sz="1500" kern="0" spc="-9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 1</a:t>
            </a:r>
            <a:r>
              <a:rPr sz="1500" kern="0" spc="-11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9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endParaRPr lang="en-US" altLang="en-US" sz="1500" dirty="0"/>
          </a:p>
        </p:txBody>
      </p:sp>
      <p:sp>
        <p:nvSpPr>
          <p:cNvPr id="168" name="textbox 168"/>
          <p:cNvSpPr/>
          <p:nvPr/>
        </p:nvSpPr>
        <p:spPr>
          <a:xfrm>
            <a:off x="2489732" y="5659616"/>
            <a:ext cx="420369" cy="2298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sz="1500" kern="0" spc="-1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1500" kern="0" spc="-19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1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1500" kern="0" spc="-16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1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lang="en-US" altLang="en-US" sz="1500" dirty="0"/>
          </a:p>
        </p:txBody>
      </p:sp>
      <p:pic>
        <p:nvPicPr>
          <p:cNvPr id="80" name="picture 8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9860757" y="325881"/>
            <a:ext cx="1894901" cy="4231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/>
          <p:cNvSpPr/>
          <p:nvPr/>
        </p:nvSpPr>
        <p:spPr>
          <a:xfrm>
            <a:off x="1292860" y="2005965"/>
            <a:ext cx="9606915" cy="612140"/>
          </a:xfrm>
          <a:prstGeom prst="rect">
            <a:avLst/>
          </a:prstGeom>
        </p:spPr>
        <p:txBody>
          <a:bodyPr vert="horz" wrap="square" lIns="0" tIns="0" rIns="0" bIns="0"/>
          <a:p>
            <a:pPr algn="ctr" rtl="0" eaLnBrk="0">
              <a:lnSpc>
                <a:spcPct val="68000"/>
              </a:lnSpc>
            </a:pPr>
            <a:endParaRPr lang="en-US" altLang="en-US" sz="100" dirty="0">
              <a:solidFill>
                <a:schemeClr val="bg1"/>
              </a:solidFill>
            </a:endParaRPr>
          </a:p>
          <a:p>
            <a:pPr algn="ctr" rtl="0" eaLnBrk="0">
              <a:lnSpc>
                <a:spcPct val="84000"/>
              </a:lnSpc>
            </a:pPr>
            <a:r>
              <a:rPr sz="4600" b="1" kern="0" spc="-36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零</a:t>
            </a:r>
            <a:r>
              <a:rPr sz="4600" b="1" kern="0" spc="-3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跑</a:t>
            </a:r>
            <a:r>
              <a:rPr lang="zh-CN" sz="4600" b="1" kern="0" spc="-5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正在寻找志同道合的伙伴</a:t>
            </a:r>
            <a:endParaRPr lang="zh-CN" sz="4600" b="1" kern="0" spc="-35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0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860757" y="325881"/>
            <a:ext cx="1894901" cy="423163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mI3ZTRiN2FmNWI3YTdiMmQyYzM1Mzk0MjY2ODY1YjEifQ==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2445</Words>
  <Application>WPS 演示</Application>
  <PresentationFormat/>
  <Paragraphs>382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Arial</vt:lpstr>
      <vt:lpstr>黑体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牧言新语</cp:lastModifiedBy>
  <cp:revision>4</cp:revision>
  <dcterms:created xsi:type="dcterms:W3CDTF">2024-05-21T10:58:00Z</dcterms:created>
  <dcterms:modified xsi:type="dcterms:W3CDTF">2024-07-26T00:21:46Z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wqlLaW5nc29mdCBQREYgdG8gV1BTIDkw</vt:lpwstr>
  </property>
  <property fmtid="{D5CDD505-2E9C-101B-9397-08002B2CF9AE}" pid="3" name="Created">
    <vt:filetime>2024-05-22T10:57:01Z</vt:filetime>
  </property>
  <property fmtid="{D5CDD505-2E9C-101B-9397-08002B2CF9AE}" pid="4" name="ICV">
    <vt:lpwstr>1CE29E06BD8A4D3CB5183B9052A2B9C7_12</vt:lpwstr>
  </property>
  <property fmtid="{D5CDD505-2E9C-101B-9397-08002B2CF9AE}" pid="5" name="KSOProductBuildVer">
    <vt:lpwstr>2052-12.1.0.17468</vt:lpwstr>
  </property>
</Properties>
</file>